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drawings/drawing1.xml" ContentType="application/vnd.openxmlformats-officedocument.drawingml.chartshapes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6"/>
  </p:sldMasterIdLst>
  <p:sldIdLst>
    <p:sldId id="257" r:id="rId37"/>
    <p:sldId id="260" r:id="rId38"/>
    <p:sldId id="276" r:id="rId39"/>
    <p:sldId id="261" r:id="rId40"/>
    <p:sldId id="262" r:id="rId41"/>
    <p:sldId id="263" r:id="rId42"/>
    <p:sldId id="264" r:id="rId43"/>
    <p:sldId id="284" r:id="rId44"/>
    <p:sldId id="285" r:id="rId45"/>
    <p:sldId id="286" r:id="rId46"/>
    <p:sldId id="268" r:id="rId47"/>
    <p:sldId id="269" r:id="rId48"/>
    <p:sldId id="278" r:id="rId49"/>
    <p:sldId id="271" r:id="rId50"/>
    <p:sldId id="272" r:id="rId51"/>
    <p:sldId id="274" r:id="rId52"/>
    <p:sldId id="279" r:id="rId53"/>
    <p:sldId id="265" r:id="rId54"/>
    <p:sldId id="281" r:id="rId55"/>
    <p:sldId id="266" r:id="rId56"/>
    <p:sldId id="267" r:id="rId57"/>
    <p:sldId id="283" r:id="rId5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47" autoAdjust="0"/>
    <p:restoredTop sz="94660"/>
  </p:normalViewPr>
  <p:slideViewPr>
    <p:cSldViewPr snapToGrid="0">
      <p:cViewPr varScale="1">
        <p:scale>
          <a:sx n="85" d="100"/>
          <a:sy n="85" d="100"/>
        </p:scale>
        <p:origin x="90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customXml" Target="../customXml/item26.xml"/><Relationship Id="rId39" Type="http://schemas.openxmlformats.org/officeDocument/2006/relationships/slide" Target="slides/slide3.xml"/><Relationship Id="rId21" Type="http://schemas.openxmlformats.org/officeDocument/2006/relationships/customXml" Target="../customXml/item21.xml"/><Relationship Id="rId34" Type="http://schemas.openxmlformats.org/officeDocument/2006/relationships/customXml" Target="../customXml/item34.xml"/><Relationship Id="rId42" Type="http://schemas.openxmlformats.org/officeDocument/2006/relationships/slide" Target="slides/slide6.xml"/><Relationship Id="rId47" Type="http://schemas.openxmlformats.org/officeDocument/2006/relationships/slide" Target="slides/slide11.xml"/><Relationship Id="rId50" Type="http://schemas.openxmlformats.org/officeDocument/2006/relationships/slide" Target="slides/slide14.xml"/><Relationship Id="rId55" Type="http://schemas.openxmlformats.org/officeDocument/2006/relationships/slide" Target="slides/slide19.xml"/><Relationship Id="rId7" Type="http://schemas.openxmlformats.org/officeDocument/2006/relationships/customXml" Target="../customXml/item7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customXml" Target="../customXml/item29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customXml" Target="../customXml/item32.xml"/><Relationship Id="rId37" Type="http://schemas.openxmlformats.org/officeDocument/2006/relationships/slide" Target="slides/slide1.xml"/><Relationship Id="rId40" Type="http://schemas.openxmlformats.org/officeDocument/2006/relationships/slide" Target="slides/slide4.xml"/><Relationship Id="rId45" Type="http://schemas.openxmlformats.org/officeDocument/2006/relationships/slide" Target="slides/slide9.xml"/><Relationship Id="rId53" Type="http://schemas.openxmlformats.org/officeDocument/2006/relationships/slide" Target="slides/slide17.xml"/><Relationship Id="rId58" Type="http://schemas.openxmlformats.org/officeDocument/2006/relationships/slide" Target="slides/slide22.xml"/><Relationship Id="rId5" Type="http://schemas.openxmlformats.org/officeDocument/2006/relationships/customXml" Target="../customXml/item5.xml"/><Relationship Id="rId61" Type="http://schemas.openxmlformats.org/officeDocument/2006/relationships/theme" Target="theme/theme1.xml"/><Relationship Id="rId19" Type="http://schemas.openxmlformats.org/officeDocument/2006/relationships/customXml" Target="../customXml/item1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43" Type="http://schemas.openxmlformats.org/officeDocument/2006/relationships/slide" Target="slides/slide7.xml"/><Relationship Id="rId48" Type="http://schemas.openxmlformats.org/officeDocument/2006/relationships/slide" Target="slides/slide12.xml"/><Relationship Id="rId56" Type="http://schemas.openxmlformats.org/officeDocument/2006/relationships/slide" Target="slides/slide20.xml"/><Relationship Id="rId8" Type="http://schemas.openxmlformats.org/officeDocument/2006/relationships/customXml" Target="../customXml/item8.xml"/><Relationship Id="rId51" Type="http://schemas.openxmlformats.org/officeDocument/2006/relationships/slide" Target="slides/slide15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slide" Target="slides/slide2.xml"/><Relationship Id="rId46" Type="http://schemas.openxmlformats.org/officeDocument/2006/relationships/slide" Target="slides/slide10.xml"/><Relationship Id="rId59" Type="http://schemas.openxmlformats.org/officeDocument/2006/relationships/presProps" Target="presProps.xml"/><Relationship Id="rId20" Type="http://schemas.openxmlformats.org/officeDocument/2006/relationships/customXml" Target="../customXml/item20.xml"/><Relationship Id="rId41" Type="http://schemas.openxmlformats.org/officeDocument/2006/relationships/slide" Target="slides/slide5.xml"/><Relationship Id="rId54" Type="http://schemas.openxmlformats.org/officeDocument/2006/relationships/slide" Target="slides/slide18.xml"/><Relationship Id="rId62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slideMaster" Target="slideMasters/slideMaster1.xml"/><Relationship Id="rId49" Type="http://schemas.openxmlformats.org/officeDocument/2006/relationships/slide" Target="slides/slide13.xml"/><Relationship Id="rId57" Type="http://schemas.openxmlformats.org/officeDocument/2006/relationships/slide" Target="slides/slide21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44" Type="http://schemas.openxmlformats.org/officeDocument/2006/relationships/slide" Target="slides/slide8.xml"/><Relationship Id="rId52" Type="http://schemas.openxmlformats.org/officeDocument/2006/relationships/slide" Target="slides/slide16.xml"/><Relationship Id="rId60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6.xlsx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chartUserShapes" Target="../drawings/drawing1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 smtClean="0"/>
              <a:t>Total</a:t>
            </a:r>
            <a:endParaRPr lang="ko-KR" alt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274737250994819"/>
          <c:y val="0.2537629466740961"/>
          <c:w val="0.73841711373551722"/>
          <c:h val="0.6387128320469698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6652-4493-9139-AEBF52C1C18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3673-412C-9E1D-CF6E76D89F4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3673-412C-9E1D-CF6E76D89F4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3673-412C-9E1D-CF6E76D89F42}"/>
              </c:ext>
            </c:extLst>
          </c:dPt>
          <c:dLbls>
            <c:dLbl>
              <c:idx val="0"/>
              <c:layout>
                <c:manualLayout>
                  <c:x val="-1.6588312505467981E-3"/>
                  <c:y val="-5.739125510875299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3098122480625418"/>
                      <c:h val="0.1068212743246534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6652-4493-9139-AEBF52C1C18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2"/>
                <c:pt idx="0">
                  <c:v>적중률</c:v>
                </c:pt>
                <c:pt idx="1">
                  <c:v>실패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68</c:v>
                </c:pt>
                <c:pt idx="1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652-4493-9139-AEBF52C1C180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 smtClean="0"/>
              <a:t>무승부</a:t>
            </a:r>
            <a:endParaRPr lang="ko-KR" altLang="en-US" dirty="0"/>
          </a:p>
        </c:rich>
      </c:tx>
      <c:layout>
        <c:manualLayout>
          <c:xMode val="edge"/>
          <c:yMode val="edge"/>
          <c:x val="0.18079082134277188"/>
          <c:y val="3.077333565817513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2294373626749425"/>
          <c:y val="0.31626660404592782"/>
          <c:w val="0.6604279839612881"/>
          <c:h val="0.6788937643383796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2B52-48BD-A8F8-F17141E6116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2B52-48BD-A8F8-F17141E6116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2B52-48BD-A8F8-F17141E6116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2B52-48BD-A8F8-F17141E61165}"/>
              </c:ext>
            </c:extLst>
          </c:dPt>
          <c:dLbls>
            <c:dLbl>
              <c:idx val="0"/>
              <c:layout>
                <c:manualLayout>
                  <c:x val="-1.6588312505467981E-3"/>
                  <c:y val="-5.739125510875299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3098122480625418"/>
                      <c:h val="0.1068212743246534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2B52-48BD-A8F8-F17141E6116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2"/>
                <c:pt idx="0">
                  <c:v>적중률</c:v>
                </c:pt>
                <c:pt idx="1">
                  <c:v>실패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B52-48BD-A8F8-F17141E61165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12515495823608369"/>
          <c:y val="0.17052327923623323"/>
          <c:w val="0.61071037130130723"/>
          <c:h val="9.71740516719526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 smtClean="0"/>
              <a:t>Away Win</a:t>
            </a:r>
            <a:endParaRPr lang="ko-KR" altLang="en-US" dirty="0"/>
          </a:p>
        </c:rich>
      </c:tx>
      <c:layout>
        <c:manualLayout>
          <c:xMode val="edge"/>
          <c:yMode val="edge"/>
          <c:x val="0.18079082134277188"/>
          <c:y val="3.077333565817513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2294373626749425"/>
          <c:y val="0.31626660404592782"/>
          <c:w val="0.6604279839612881"/>
          <c:h val="0.6788937643383796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4961-4AFE-A355-D3F841649A8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4961-4AFE-A355-D3F841649A8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4961-4AFE-A355-D3F841649A8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4961-4AFE-A355-D3F841649A89}"/>
              </c:ext>
            </c:extLst>
          </c:dPt>
          <c:dLbls>
            <c:dLbl>
              <c:idx val="0"/>
              <c:layout>
                <c:manualLayout>
                  <c:x val="-1.6588312505467981E-3"/>
                  <c:y val="-5.739125510875299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3098122480625418"/>
                      <c:h val="0.1068212743246534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4961-4AFE-A355-D3F841649A8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2"/>
                <c:pt idx="0">
                  <c:v>적중률</c:v>
                </c:pt>
                <c:pt idx="1">
                  <c:v>실패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33</c:v>
                </c:pt>
                <c:pt idx="1">
                  <c:v>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961-4AFE-A355-D3F841649A89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12515495823608369"/>
          <c:y val="0.17052327923623323"/>
          <c:w val="0.61071037130130723"/>
          <c:h val="9.71740516719526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mtClean="0"/>
              <a:t>예상승률</a:t>
            </a:r>
            <a:endParaRPr lang="en-US" altLang="ko-KR" dirty="0" smtClean="0"/>
          </a:p>
        </c:rich>
      </c:tx>
      <c:layout>
        <c:manualLayout>
          <c:xMode val="edge"/>
          <c:yMode val="edge"/>
          <c:x val="0.33740449110527848"/>
          <c:y val="3.51912085465506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2446944131983502"/>
          <c:y val="0.27208664827576612"/>
          <c:w val="0.69699787526559176"/>
          <c:h val="0.72749172931284589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8183-4AE7-99D7-10C724A4855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8183-4AE7-99D7-10C724A4855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dLbl>
              <c:idx val="0"/>
              <c:layout>
                <c:manualLayout>
                  <c:x val="-8.4656084656084749E-3"/>
                  <c:y val="-2.208995307189497E-3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dirty="0" smtClean="0"/>
                      <a:t>17%</a:t>
                    </a:r>
                    <a:endParaRPr lang="en-US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7329100529100527"/>
                      <c:h val="0.1268185945223873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8183-4AE7-99D7-10C724A4855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Sheet1!$A$2:$A$4</c:f>
              <c:strCache>
                <c:ptCount val="3"/>
                <c:pt idx="0">
                  <c:v>홈팀 승룰</c:v>
                </c:pt>
                <c:pt idx="1">
                  <c:v>무승부</c:v>
                </c:pt>
                <c:pt idx="2">
                  <c:v>원정 승률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17</c:v>
                </c:pt>
                <c:pt idx="1">
                  <c:v>50</c:v>
                </c:pt>
                <c:pt idx="2">
                  <c:v>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183-4AE7-99D7-10C724A4855F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 smtClean="0"/>
              <a:t>이전 </a:t>
            </a:r>
            <a:r>
              <a:rPr lang="en-US" altLang="ko-KR" dirty="0" smtClean="0"/>
              <a:t>round</a:t>
            </a:r>
            <a:endParaRPr lang="ko-KR" alt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274737250994819"/>
          <c:y val="0.2537629466740961"/>
          <c:w val="0.73841711373551722"/>
          <c:h val="0.6387128320469698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A40C-471F-BD00-431877667D8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A40C-471F-BD00-431877667D8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A40C-471F-BD00-431877667D8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A40C-471F-BD00-431877667D89}"/>
              </c:ext>
            </c:extLst>
          </c:dPt>
          <c:dLbls>
            <c:dLbl>
              <c:idx val="0"/>
              <c:layout>
                <c:manualLayout>
                  <c:x val="-1.6588312505467981E-3"/>
                  <c:y val="-5.739125510875299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3098122480625418"/>
                      <c:h val="0.1068212743246534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A40C-471F-BD00-431877667D8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2"/>
                <c:pt idx="0">
                  <c:v>적중률</c:v>
                </c:pt>
                <c:pt idx="1">
                  <c:v>실패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68</c:v>
                </c:pt>
                <c:pt idx="1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40C-471F-BD00-431877667D89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Home Win</a:t>
            </a:r>
            <a:endParaRPr lang="ko-KR"/>
          </a:p>
        </c:rich>
      </c:tx>
      <c:layout>
        <c:manualLayout>
          <c:xMode val="edge"/>
          <c:yMode val="edge"/>
          <c:x val="0.18079082134277188"/>
          <c:y val="3.077333565817513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2446944131983502"/>
          <c:y val="0.27208664827576612"/>
          <c:w val="0.69699787526559176"/>
          <c:h val="0.72749172931284589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8183-4AE7-99D7-10C724A4855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8183-4AE7-99D7-10C724A4855F}"/>
              </c:ext>
            </c:extLst>
          </c:dPt>
          <c:dLbls>
            <c:dLbl>
              <c:idx val="0"/>
              <c:layout>
                <c:manualLayout>
                  <c:x val="-8.4656084656084749E-3"/>
                  <c:y val="-2.208995307189497E-3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dirty="0" smtClean="0"/>
                      <a:t>17%</a:t>
                    </a:r>
                    <a:endParaRPr lang="en-US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7329100529100527"/>
                      <c:h val="0.1268185945223873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8183-4AE7-99D7-10C724A4855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Sheet1!$A$2:$A$3</c:f>
              <c:strCache>
                <c:ptCount val="2"/>
                <c:pt idx="0">
                  <c:v>적중률</c:v>
                </c:pt>
                <c:pt idx="1">
                  <c:v>실패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17</c:v>
                </c:pt>
                <c:pt idx="1">
                  <c:v>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183-4AE7-99D7-10C724A4855F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 smtClean="0"/>
              <a:t>무승부</a:t>
            </a:r>
            <a:endParaRPr lang="ko-KR" altLang="en-US" dirty="0"/>
          </a:p>
        </c:rich>
      </c:tx>
      <c:layout>
        <c:manualLayout>
          <c:xMode val="edge"/>
          <c:yMode val="edge"/>
          <c:x val="0.18079082134277188"/>
          <c:y val="3.077333565817513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2294373626749425"/>
          <c:y val="0.31626660404592782"/>
          <c:w val="0.6604279839612881"/>
          <c:h val="0.6788937643383796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2B52-48BD-A8F8-F17141E6116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2B52-48BD-A8F8-F17141E6116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2B52-48BD-A8F8-F17141E6116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2B52-48BD-A8F8-F17141E61165}"/>
              </c:ext>
            </c:extLst>
          </c:dPt>
          <c:dLbls>
            <c:dLbl>
              <c:idx val="0"/>
              <c:layout>
                <c:manualLayout>
                  <c:x val="-1.6588312505467981E-3"/>
                  <c:y val="-5.739125510875299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3098122480625418"/>
                      <c:h val="0.1068212743246534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2B52-48BD-A8F8-F17141E6116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2"/>
                <c:pt idx="0">
                  <c:v>적중률</c:v>
                </c:pt>
                <c:pt idx="1">
                  <c:v>실패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B52-48BD-A8F8-F17141E61165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12515495823608369"/>
          <c:y val="0.17052327923623323"/>
          <c:w val="0.61071037130130723"/>
          <c:h val="9.71740516719526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 smtClean="0"/>
              <a:t>Away Win</a:t>
            </a:r>
            <a:endParaRPr lang="ko-KR" altLang="en-US" dirty="0"/>
          </a:p>
        </c:rich>
      </c:tx>
      <c:layout>
        <c:manualLayout>
          <c:xMode val="edge"/>
          <c:yMode val="edge"/>
          <c:x val="0.18079082134277188"/>
          <c:y val="3.077333565817513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2294373626749425"/>
          <c:y val="0.31626660404592782"/>
          <c:w val="0.6604279839612881"/>
          <c:h val="0.6788937643383796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4961-4AFE-A355-D3F841649A8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4961-4AFE-A355-D3F841649A8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4961-4AFE-A355-D3F841649A8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4961-4AFE-A355-D3F841649A89}"/>
              </c:ext>
            </c:extLst>
          </c:dPt>
          <c:dLbls>
            <c:dLbl>
              <c:idx val="0"/>
              <c:layout>
                <c:manualLayout>
                  <c:x val="-1.6588312505467981E-3"/>
                  <c:y val="-5.739125510875299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3098122480625418"/>
                      <c:h val="0.1068212743246534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4961-4AFE-A355-D3F841649A8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2"/>
                <c:pt idx="0">
                  <c:v>적중률</c:v>
                </c:pt>
                <c:pt idx="1">
                  <c:v>실패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33</c:v>
                </c:pt>
                <c:pt idx="1">
                  <c:v>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961-4AFE-A355-D3F841649A89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12515495823608369"/>
          <c:y val="0.17052327923623323"/>
          <c:w val="0.61071037130130723"/>
          <c:h val="9.71740516719526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My hit ratio</a:t>
            </a:r>
            <a:endParaRPr lang="ko-KR" dirty="0"/>
          </a:p>
        </c:rich>
      </c:tx>
      <c:layout>
        <c:manualLayout>
          <c:xMode val="edge"/>
          <c:yMode val="edge"/>
          <c:x val="0.18079082134277188"/>
          <c:y val="3.077333565817513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2294373626749425"/>
          <c:y val="0.31626660404592782"/>
          <c:w val="0.6604279839612881"/>
          <c:h val="0.6788937643383796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0222-497F-9479-A2B6E46A55D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0222-497F-9479-A2B6E46A55D8}"/>
              </c:ext>
            </c:extLst>
          </c:dPt>
          <c:dLbls>
            <c:dLbl>
              <c:idx val="0"/>
              <c:layout>
                <c:manualLayout>
                  <c:x val="2.5396825396825397E-2"/>
                  <c:y val="-0.1524206761960753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dirty="0"/>
                      <a:t>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2249735449735449"/>
                      <c:h val="0.1268185945223873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0222-497F-9479-A2B6E46A55D8}"/>
                </c:ext>
              </c:extLst>
            </c:dLbl>
            <c:dLbl>
              <c:idx val="1"/>
              <c:layout/>
              <c:tx>
                <c:rich>
                  <a:bodyPr/>
                  <a:lstStyle/>
                  <a:p>
                    <a:r>
                      <a:rPr lang="en-US" altLang="ko-KR" smtClean="0"/>
                      <a:t>70</a:t>
                    </a:r>
                    <a:endParaRPr lang="en-US" altLang="ko-KR" dirty="0"/>
                  </a:p>
                </c:rich>
              </c:tx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0222-497F-9479-A2B6E46A55D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적중률</c:v>
                </c:pt>
                <c:pt idx="1">
                  <c:v>실패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17</c:v>
                </c:pt>
                <c:pt idx="1">
                  <c:v>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222-497F-9479-A2B6E46A55D8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 err="1" smtClean="0"/>
              <a:t>Forebet</a:t>
            </a:r>
            <a:endParaRPr lang="en-US" altLang="ko-KR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2294373626749425"/>
          <c:y val="0.31626660404592782"/>
          <c:w val="0.6604279839612881"/>
          <c:h val="0.6788937643383796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9AB-4F0E-8AFB-472BFE52D02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9AB-4F0E-8AFB-472BFE52D028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적중률</c:v>
                </c:pt>
                <c:pt idx="1">
                  <c:v>실패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34</c:v>
                </c:pt>
                <c:pt idx="1">
                  <c:v>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9AB-4F0E-8AFB-472BFE52D028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 err="1" smtClean="0"/>
              <a:t>Whoscored</a:t>
            </a:r>
            <a:endParaRPr lang="ko-KR" dirty="0"/>
          </a:p>
        </c:rich>
      </c:tx>
      <c:layout>
        <c:manualLayout>
          <c:xMode val="edge"/>
          <c:yMode val="edge"/>
          <c:x val="6.3637190264524621E-2"/>
          <c:y val="2.882639290597535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2294373626749425"/>
          <c:y val="0.31626660404592782"/>
          <c:w val="0.6604279839612881"/>
          <c:h val="0.6788937643383796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632-41CB-9432-2915134B39A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632-41CB-9432-2915134B39AE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적중률</c:v>
                </c:pt>
                <c:pt idx="1">
                  <c:v>실패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38</c:v>
                </c:pt>
                <c:pt idx="1">
                  <c:v>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632-41CB-9432-2915134B39AE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Home Win</a:t>
            </a:r>
            <a:endParaRPr lang="ko-KR"/>
          </a:p>
        </c:rich>
      </c:tx>
      <c:layout>
        <c:manualLayout>
          <c:xMode val="edge"/>
          <c:yMode val="edge"/>
          <c:x val="0.18079082134277188"/>
          <c:y val="3.077333565817513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2446944131983502"/>
          <c:y val="0.27208664827576612"/>
          <c:w val="0.69699787526559176"/>
          <c:h val="0.72749172931284589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8183-4AE7-99D7-10C724A4855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8183-4AE7-99D7-10C724A4855F}"/>
              </c:ext>
            </c:extLst>
          </c:dPt>
          <c:dLbls>
            <c:dLbl>
              <c:idx val="0"/>
              <c:layout>
                <c:manualLayout>
                  <c:x val="-8.4656084656084749E-3"/>
                  <c:y val="-2.208995307189497E-3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dirty="0" smtClean="0"/>
                      <a:t>17%</a:t>
                    </a:r>
                    <a:endParaRPr lang="en-US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7329100529100527"/>
                      <c:h val="0.1268185945223873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8183-4AE7-99D7-10C724A4855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Sheet1!$A$2:$A$3</c:f>
              <c:strCache>
                <c:ptCount val="2"/>
                <c:pt idx="0">
                  <c:v>적중률</c:v>
                </c:pt>
                <c:pt idx="1">
                  <c:v>실패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17</c:v>
                </c:pt>
                <c:pt idx="1">
                  <c:v>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183-4AE7-99D7-10C724A4855F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0.24625</cdr:x>
      <cdr:y>0.54758</cdr:y>
    </cdr:from>
    <cdr:to>
      <cdr:x>0.61702</cdr:x>
      <cdr:y>0.8316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560585" y="1246704"/>
          <a:ext cx="844061" cy="64661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altLang="ko-KR" sz="2400" dirty="0" smtClean="0"/>
            <a:t>66</a:t>
          </a:r>
          <a:r>
            <a:rPr lang="en-US" altLang="ko-KR" sz="2800" dirty="0" smtClean="0"/>
            <a:t>%</a:t>
          </a:r>
          <a:endParaRPr lang="ko-KR" altLang="en-US" sz="2800" dirty="0"/>
        </a:p>
      </cdr:txBody>
    </cdr:sp>
  </cdr:relSizeAnchor>
</c:userShapes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04F9-7B5F-4C99-B4D2-C1A3B02A9A64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E1F2F-D564-4D09-8BDD-C04EA52686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7632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04F9-7B5F-4C99-B4D2-C1A3B02A9A64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E1F2F-D564-4D09-8BDD-C04EA52686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996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04F9-7B5F-4C99-B4D2-C1A3B02A9A64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E1F2F-D564-4D09-8BDD-C04EA52686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2504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04F9-7B5F-4C99-B4D2-C1A3B02A9A64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E1F2F-D564-4D09-8BDD-C04EA52686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2239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04F9-7B5F-4C99-B4D2-C1A3B02A9A64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E1F2F-D564-4D09-8BDD-C04EA52686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9638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04F9-7B5F-4C99-B4D2-C1A3B02A9A64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E1F2F-D564-4D09-8BDD-C04EA52686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539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04F9-7B5F-4C99-B4D2-C1A3B02A9A64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E1F2F-D564-4D09-8BDD-C04EA52686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7859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04F9-7B5F-4C99-B4D2-C1A3B02A9A64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E1F2F-D564-4D09-8BDD-C04EA52686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873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04F9-7B5F-4C99-B4D2-C1A3B02A9A64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E1F2F-D564-4D09-8BDD-C04EA52686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6524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04F9-7B5F-4C99-B4D2-C1A3B02A9A64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E1F2F-D564-4D09-8BDD-C04EA52686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050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F04F9-7B5F-4C99-B4D2-C1A3B02A9A64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E1F2F-D564-4D09-8BDD-C04EA52686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2329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DF04F9-7B5F-4C99-B4D2-C1A3B02A9A64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DE1F2F-D564-4D09-8BDD-C04EA52686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9952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35.xml"/><Relationship Id="rId2" Type="http://schemas.openxmlformats.org/officeDocument/2006/relationships/customXml" Target="../../customXml/item34.xml"/><Relationship Id="rId1" Type="http://schemas.openxmlformats.org/officeDocument/2006/relationships/customXml" Target="../../customXml/item3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customXml" Target="../../customXml/item10.xml"/><Relationship Id="rId1" Type="http://schemas.openxmlformats.org/officeDocument/2006/relationships/customXml" Target="../../customXml/item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slideLayout" Target="../slideLayouts/slideLayout7.xml"/><Relationship Id="rId1" Type="http://schemas.openxmlformats.org/officeDocument/2006/relationships/customXml" Target="../../customXml/item6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chart" Target="../charts/chart11.xml"/><Relationship Id="rId3" Type="http://schemas.openxmlformats.org/officeDocument/2006/relationships/customXml" Target="../../customXml/item5.xml"/><Relationship Id="rId7" Type="http://schemas.openxmlformats.org/officeDocument/2006/relationships/slideLayout" Target="../slideLayouts/slideLayout2.xml"/><Relationship Id="rId12" Type="http://schemas.openxmlformats.org/officeDocument/2006/relationships/chart" Target="../charts/chart10.xml"/><Relationship Id="rId2" Type="http://schemas.openxmlformats.org/officeDocument/2006/relationships/customXml" Target="../../customXml/item8.xml"/><Relationship Id="rId1" Type="http://schemas.openxmlformats.org/officeDocument/2006/relationships/customXml" Target="../../customXml/item12.xml"/><Relationship Id="rId6" Type="http://schemas.openxmlformats.org/officeDocument/2006/relationships/customXml" Target="../../customXml/item11.xml"/><Relationship Id="rId11" Type="http://schemas.openxmlformats.org/officeDocument/2006/relationships/chart" Target="../charts/chart9.xml"/><Relationship Id="rId5" Type="http://schemas.openxmlformats.org/officeDocument/2006/relationships/customXml" Target="../../customXml/item14.xml"/><Relationship Id="rId15" Type="http://schemas.openxmlformats.org/officeDocument/2006/relationships/image" Target="../media/image11.png"/><Relationship Id="rId10" Type="http://schemas.openxmlformats.org/officeDocument/2006/relationships/image" Target="../media/image9.png"/><Relationship Id="rId4" Type="http://schemas.openxmlformats.org/officeDocument/2006/relationships/customXml" Target="../../customXml/item3.xml"/><Relationship Id="rId9" Type="http://schemas.openxmlformats.org/officeDocument/2006/relationships/image" Target="../media/image8.png"/><Relationship Id="rId1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png"/><Relationship Id="rId3" Type="http://schemas.openxmlformats.org/officeDocument/2006/relationships/customXml" Target="../../customXml/item18.xml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10.png"/><Relationship Id="rId2" Type="http://schemas.openxmlformats.org/officeDocument/2006/relationships/customXml" Target="../../customXml/item17.xml"/><Relationship Id="rId1" Type="http://schemas.openxmlformats.org/officeDocument/2006/relationships/customXml" Target="../../customXml/item16.xml"/><Relationship Id="rId6" Type="http://schemas.openxmlformats.org/officeDocument/2006/relationships/customXml" Target="../../customXml/item21.xml"/><Relationship Id="rId11" Type="http://schemas.openxmlformats.org/officeDocument/2006/relationships/chart" Target="../charts/chart12.xml"/><Relationship Id="rId5" Type="http://schemas.openxmlformats.org/officeDocument/2006/relationships/customXml" Target="../../customXml/item20.xml"/><Relationship Id="rId10" Type="http://schemas.openxmlformats.org/officeDocument/2006/relationships/image" Target="../media/image9.png"/><Relationship Id="rId4" Type="http://schemas.openxmlformats.org/officeDocument/2006/relationships/customXml" Target="../../customXml/item19.xml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customXml" Target="../../customXml/item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15.xml"/><Relationship Id="rId2" Type="http://schemas.openxmlformats.org/officeDocument/2006/relationships/customXml" Target="../../customXml/item4.xml"/><Relationship Id="rId1" Type="http://schemas.openxmlformats.org/officeDocument/2006/relationships/customXml" Target="../../customXml/item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customXml" Target="../../customXml/item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2.xml"/><Relationship Id="rId6" Type="http://schemas.openxmlformats.org/officeDocument/2006/relationships/image" Target="../media/image6.png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chart" Target="../charts/chart5.xml"/><Relationship Id="rId3" Type="http://schemas.openxmlformats.org/officeDocument/2006/relationships/customXml" Target="../../customXml/item28.xml"/><Relationship Id="rId7" Type="http://schemas.openxmlformats.org/officeDocument/2006/relationships/slideLayout" Target="../slideLayouts/slideLayout2.xml"/><Relationship Id="rId12" Type="http://schemas.openxmlformats.org/officeDocument/2006/relationships/chart" Target="../charts/chart4.xml"/><Relationship Id="rId2" Type="http://schemas.openxmlformats.org/officeDocument/2006/relationships/customXml" Target="../../customXml/item27.xml"/><Relationship Id="rId1" Type="http://schemas.openxmlformats.org/officeDocument/2006/relationships/customXml" Target="../../customXml/item26.xml"/><Relationship Id="rId6" Type="http://schemas.openxmlformats.org/officeDocument/2006/relationships/customXml" Target="../../customXml/item31.xml"/><Relationship Id="rId11" Type="http://schemas.openxmlformats.org/officeDocument/2006/relationships/chart" Target="../charts/chart3.xml"/><Relationship Id="rId5" Type="http://schemas.openxmlformats.org/officeDocument/2006/relationships/customXml" Target="../../customXml/item30.xml"/><Relationship Id="rId15" Type="http://schemas.openxmlformats.org/officeDocument/2006/relationships/image" Target="../media/image11.png"/><Relationship Id="rId10" Type="http://schemas.openxmlformats.org/officeDocument/2006/relationships/image" Target="../media/image9.png"/><Relationship Id="rId4" Type="http://schemas.openxmlformats.org/officeDocument/2006/relationships/customXml" Target="../../customXml/item29.xml"/><Relationship Id="rId9" Type="http://schemas.openxmlformats.org/officeDocument/2006/relationships/image" Target="../media/image8.png"/><Relationship Id="rId1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customXml" Target="../../customXml/item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4107" y="430439"/>
            <a:ext cx="11043557" cy="2418897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졸업 프로젝트</a:t>
            </a:r>
            <a:r>
              <a:rPr lang="en-US" altLang="ko-KR" dirty="0" smtClean="0"/>
              <a:t>:</a:t>
            </a:r>
            <a:r>
              <a:rPr lang="ko-KR" altLang="en-US" dirty="0" smtClean="0"/>
              <a:t> 축구 </a:t>
            </a:r>
            <a:r>
              <a:rPr lang="ko-KR" altLang="en-US" dirty="0" err="1" smtClean="0"/>
              <a:t>승부예측</a:t>
            </a:r>
            <a:r>
              <a:rPr lang="ko-KR" altLang="en-US" dirty="0" smtClean="0"/>
              <a:t> 모델  개발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sz="3200" dirty="0" smtClean="0"/>
              <a:t>디자인스프린트 </a:t>
            </a:r>
            <a:r>
              <a:rPr lang="en-US" altLang="ko-KR" sz="3200" dirty="0" smtClean="0"/>
              <a:t>5</a:t>
            </a:r>
            <a:r>
              <a:rPr lang="ko-KR" altLang="en-US" sz="3200" dirty="0" smtClean="0"/>
              <a:t>일차 </a:t>
            </a:r>
            <a:r>
              <a:rPr lang="en-US" altLang="ko-KR" sz="3200" dirty="0" smtClean="0"/>
              <a:t>– survey, pitching</a:t>
            </a:r>
            <a:endParaRPr lang="ko-KR" alt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8882743" y="5216979"/>
            <a:ext cx="29636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종합설계</a:t>
            </a:r>
            <a:r>
              <a:rPr lang="en-US" altLang="ko-KR" dirty="0" smtClean="0"/>
              <a:t>1_02</a:t>
            </a:r>
            <a:r>
              <a:rPr lang="ko-KR" altLang="en-US" dirty="0" smtClean="0"/>
              <a:t>분반</a:t>
            </a:r>
            <a:endParaRPr lang="en-US" altLang="ko-KR" dirty="0" smtClean="0"/>
          </a:p>
          <a:p>
            <a:r>
              <a:rPr lang="ko-KR" altLang="en-US" dirty="0" smtClean="0"/>
              <a:t>나 혼자 한다 조</a:t>
            </a:r>
            <a:endParaRPr lang="en-US" altLang="ko-KR" dirty="0" smtClean="0"/>
          </a:p>
          <a:p>
            <a:r>
              <a:rPr lang="en-US" altLang="ko-KR" dirty="0" smtClean="0"/>
              <a:t>201302366	</a:t>
            </a:r>
            <a:r>
              <a:rPr lang="ko-KR" altLang="en-US" dirty="0" smtClean="0"/>
              <a:t>김규태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2035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TabGroup"/>
          <p:cNvGrpSpPr/>
          <p:nvPr>
            <p:custDataLst>
              <p:custData r:id="rId1"/>
            </p:custDataLst>
          </p:nvPr>
        </p:nvGrpSpPr>
        <p:grpSpPr>
          <a:xfrm>
            <a:off x="105102" y="171938"/>
            <a:ext cx="11680092" cy="6686062"/>
            <a:chOff x="3145923" y="2600325"/>
            <a:chExt cx="3513043" cy="2017394"/>
          </a:xfrm>
        </p:grpSpPr>
        <p:sp>
          <p:nvSpPr>
            <p:cNvPr id="5" name="Container"/>
            <p:cNvSpPr/>
            <p:nvPr/>
          </p:nvSpPr>
          <p:spPr>
            <a:xfrm>
              <a:off x="3145923" y="2846816"/>
              <a:ext cx="3513043" cy="177090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71450" marR="0" indent="-17145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endParaRPr kumimoji="0" 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" name="Tab3"/>
            <p:cNvSpPr txBox="1"/>
            <p:nvPr/>
          </p:nvSpPr>
          <p:spPr>
            <a:xfrm>
              <a:off x="4085598" y="2636505"/>
              <a:ext cx="807198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0" tIns="9144" rIns="45720" rtlCol="0">
              <a:noAutofit/>
            </a:bodyPr>
            <a:lstStyle/>
            <a:p>
              <a:pPr algn="ctr"/>
              <a:r>
                <a:rPr lang="en-US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+ </a:t>
              </a:r>
              <a:r>
                <a:rPr lang="ko-KR" altLang="en-US" dirty="0" err="1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데이터지표</a:t>
              </a:r>
              <a:r>
                <a:rPr lang="ko-KR" altLang="en-US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 설명</a:t>
              </a:r>
              <a:endParaRPr lang="en-US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Tab2"/>
            <p:cNvSpPr txBox="1"/>
            <p:nvPr/>
          </p:nvSpPr>
          <p:spPr>
            <a:xfrm>
              <a:off x="4902444" y="2636505"/>
              <a:ext cx="807198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45720" tIns="9144" rIns="45720" rtlCol="0">
              <a:noAutofit/>
            </a:bodyPr>
            <a:lstStyle/>
            <a:p>
              <a:pPr algn="ctr"/>
              <a:r>
                <a:rPr lang="en-US" sz="12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tab3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8" name="Group 5"/>
            <p:cNvGrpSpPr/>
            <p:nvPr/>
          </p:nvGrpSpPr>
          <p:grpSpPr>
            <a:xfrm>
              <a:off x="3194744" y="2600325"/>
              <a:ext cx="900502" cy="246492"/>
              <a:chOff x="3473590" y="2698418"/>
              <a:chExt cx="582858" cy="210312"/>
            </a:xfrm>
          </p:grpSpPr>
          <p:sp>
            <p:nvSpPr>
              <p:cNvPr id="10" name="ActiveTab"/>
              <p:cNvSpPr txBox="1"/>
              <p:nvPr/>
            </p:nvSpPr>
            <p:spPr>
              <a:xfrm>
                <a:off x="3473590" y="2698418"/>
                <a:ext cx="582858" cy="210312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txBody>
              <a:bodyPr vertOverflow="ellipsis" lIns="0" tIns="18288" rIns="45720" rtlCol="0">
                <a:noAutofit/>
              </a:bodyPr>
              <a:lstStyle/>
              <a:p>
                <a:pPr algn="ctr"/>
                <a:r>
                  <a:rPr lang="ko-KR" altLang="en-US" sz="1600" dirty="0" smtClean="0"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데이터 상세</a:t>
                </a:r>
                <a:endParaRPr lang="en-US" sz="1600" dirty="0">
                  <a:latin typeface="Segoe UI" pitchFamily="34" charset="0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1" name="TabLine"/>
              <p:cNvSpPr/>
              <p:nvPr/>
            </p:nvSpPr>
            <p:spPr>
              <a:xfrm>
                <a:off x="3479835" y="2908730"/>
                <a:ext cx="570368" cy="0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9" name="Tab4"/>
            <p:cNvSpPr txBox="1"/>
            <p:nvPr/>
          </p:nvSpPr>
          <p:spPr>
            <a:xfrm>
              <a:off x="5709642" y="2636505"/>
              <a:ext cx="807198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45720" tIns="9144" rIns="45720" rtlCol="0">
              <a:noAutofit/>
            </a:bodyPr>
            <a:lstStyle/>
            <a:p>
              <a:pPr algn="ctr"/>
              <a:r>
                <a:rPr lang="en-US" sz="12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tab4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299500" y="2128931"/>
            <a:ext cx="11156455" cy="455509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Prediction</a:t>
            </a:r>
            <a:endParaRPr lang="en-US" altLang="ko-KR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 smtClean="0"/>
              <a:t>최근 경기 대비 양팀간의 </a:t>
            </a:r>
            <a:r>
              <a:rPr lang="en-US" altLang="ko-KR" b="1" dirty="0" smtClean="0"/>
              <a:t>GF(</a:t>
            </a:r>
            <a:r>
              <a:rPr lang="ko-KR" altLang="en-US" b="1" dirty="0" err="1" smtClean="0"/>
              <a:t>득점율</a:t>
            </a:r>
            <a:r>
              <a:rPr lang="en-US" altLang="ko-KR" b="1" dirty="0" smtClean="0"/>
              <a:t>)</a:t>
            </a:r>
            <a:r>
              <a:rPr lang="ko-KR" altLang="en-US" b="1" dirty="0" smtClean="0"/>
              <a:t> 차이가 없으며 </a:t>
            </a:r>
            <a:r>
              <a:rPr lang="en-US" altLang="ko-KR" b="1" dirty="0" smtClean="0"/>
              <a:t>GA(</a:t>
            </a:r>
            <a:r>
              <a:rPr lang="ko-KR" altLang="en-US" b="1" dirty="0" err="1" smtClean="0"/>
              <a:t>실점율</a:t>
            </a:r>
            <a:r>
              <a:rPr lang="en-US" altLang="ko-KR" b="1" dirty="0" smtClean="0"/>
              <a:t>)</a:t>
            </a:r>
            <a:r>
              <a:rPr lang="ko-KR" altLang="en-US" b="1" dirty="0" smtClean="0"/>
              <a:t> 역시 </a:t>
            </a:r>
            <a:r>
              <a:rPr lang="ko-KR" altLang="en-US" b="1" dirty="0" err="1" smtClean="0"/>
              <a:t>득점율구간</a:t>
            </a:r>
            <a:r>
              <a:rPr lang="ko-KR" altLang="en-US" b="1" dirty="0" smtClean="0"/>
              <a:t> 대비 승부에 영향을 주지 못하는 오차 </a:t>
            </a:r>
            <a:r>
              <a:rPr lang="ko-KR" altLang="en-US" b="1" dirty="0" err="1" smtClean="0"/>
              <a:t>범위내에</a:t>
            </a:r>
            <a:r>
              <a:rPr lang="ko-KR" altLang="en-US" b="1" dirty="0" smtClean="0"/>
              <a:t> 있음</a:t>
            </a:r>
            <a:endParaRPr lang="en-US" altLang="ko-KR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 smtClean="0"/>
              <a:t>선제골 리드</a:t>
            </a:r>
            <a:r>
              <a:rPr lang="en-US" altLang="ko-KR" b="1" dirty="0" smtClean="0"/>
              <a:t>(Protecting lead)</a:t>
            </a:r>
            <a:r>
              <a:rPr lang="ko-KR" altLang="en-US" b="1" dirty="0" smtClean="0"/>
              <a:t>능력은 홈팀이 우세하지만 </a:t>
            </a:r>
            <a:r>
              <a:rPr lang="ko-KR" altLang="en-US" b="1" dirty="0" err="1" smtClean="0"/>
              <a:t>역전골</a:t>
            </a:r>
            <a:r>
              <a:rPr lang="ko-KR" altLang="en-US" b="1" dirty="0" smtClean="0"/>
              <a:t> 리드</a:t>
            </a:r>
            <a:r>
              <a:rPr lang="en-US" altLang="ko-KR" b="1" dirty="0" smtClean="0"/>
              <a:t>(Reversing lead)</a:t>
            </a:r>
            <a:r>
              <a:rPr lang="ko-KR" altLang="en-US" b="1" dirty="0" smtClean="0"/>
              <a:t>능력이 </a:t>
            </a:r>
            <a:r>
              <a:rPr lang="ko-KR" altLang="en-US" b="1" dirty="0" err="1" smtClean="0"/>
              <a:t>원정팀이</a:t>
            </a:r>
            <a:r>
              <a:rPr lang="ko-KR" altLang="en-US" b="1" dirty="0" smtClean="0"/>
              <a:t> 우세한 관계로 홈팀이 큰 이점을 가져오지 못함</a:t>
            </a:r>
            <a:endParaRPr lang="en-US" altLang="ko-KR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 smtClean="0"/>
              <a:t>슈팅 대비 </a:t>
            </a:r>
            <a:r>
              <a:rPr lang="ko-KR" altLang="en-US" b="1" dirty="0" err="1" smtClean="0"/>
              <a:t>유효슛</a:t>
            </a:r>
            <a:r>
              <a:rPr lang="en-US" altLang="ko-KR" b="1" dirty="0" smtClean="0"/>
              <a:t>(shoot/target)</a:t>
            </a:r>
            <a:r>
              <a:rPr lang="ko-KR" altLang="en-US" b="1" dirty="0" smtClean="0"/>
              <a:t>능력은 홈팀이 근소한 우위를 보이지만 볼 소유</a:t>
            </a:r>
            <a:r>
              <a:rPr lang="en-US" altLang="ko-KR" b="1" dirty="0" smtClean="0"/>
              <a:t>(</a:t>
            </a:r>
            <a:r>
              <a:rPr lang="en-US" altLang="ko-KR" b="1" dirty="0" err="1" smtClean="0"/>
              <a:t>Disposs</a:t>
            </a:r>
            <a:r>
              <a:rPr lang="en-US" altLang="ko-KR" b="1" dirty="0" smtClean="0"/>
              <a:t>)</a:t>
            </a:r>
            <a:r>
              <a:rPr lang="ko-KR" altLang="en-US" b="1" dirty="0" smtClean="0"/>
              <a:t>능력이 홈팀이 부족하여 상대를 압도하는 경기력은 보이지 못할 것으로 보인다</a:t>
            </a:r>
            <a:r>
              <a:rPr lang="en-US" altLang="ko-KR" b="1" dirty="0" smtClean="0"/>
              <a:t>.</a:t>
            </a:r>
          </a:p>
          <a:p>
            <a:endParaRPr lang="en-US" altLang="ko-KR" b="1" dirty="0" smtClean="0"/>
          </a:p>
          <a:p>
            <a:endParaRPr lang="en-US" altLang="ko-KR" b="1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b="1" dirty="0" smtClean="0"/>
              <a:t>양팀의 상대전적을 보아 서로의 홈 어드밴티지를 제외하면 상성은 비등한 편으로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세부 데이터에서 홈팀인 맨유가 </a:t>
            </a:r>
            <a:r>
              <a:rPr lang="ko-KR" altLang="en-US" b="1" dirty="0" err="1" smtClean="0"/>
              <a:t>울브스를</a:t>
            </a:r>
            <a:r>
              <a:rPr lang="ko-KR" altLang="en-US" b="1" dirty="0" smtClean="0"/>
              <a:t> 상대로 </a:t>
            </a:r>
            <a:r>
              <a:rPr lang="ko-KR" altLang="en-US" b="1" dirty="0" err="1" smtClean="0"/>
              <a:t>데이터상</a:t>
            </a:r>
            <a:r>
              <a:rPr lang="ko-KR" altLang="en-US" b="1" dirty="0"/>
              <a:t> </a:t>
            </a:r>
            <a:r>
              <a:rPr lang="ko-KR" altLang="en-US" b="1" dirty="0" smtClean="0"/>
              <a:t>우세를 점하지 못하므로 선발라인업의 변수가 없다면 무승부 예상</a:t>
            </a:r>
            <a:endParaRPr lang="en-US" altLang="ko-KR" b="1" dirty="0" smtClean="0"/>
          </a:p>
          <a:p>
            <a:endParaRPr lang="en-US" altLang="ko-KR" b="1" dirty="0" smtClean="0"/>
          </a:p>
          <a:p>
            <a:endParaRPr lang="en-US" altLang="ko-KR" b="1" dirty="0"/>
          </a:p>
        </p:txBody>
      </p:sp>
      <p:pic>
        <p:nvPicPr>
          <p:cNvPr id="30" name="Picture 2" descr="https://d2zywfiolv4f83.cloudfront.net/img/teams/32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200" y="1394715"/>
            <a:ext cx="666750" cy="666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 descr="https://d2zywfiolv4f83.cloudfront.net/img/teams/161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5895" y="1394715"/>
            <a:ext cx="666750" cy="666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Content"/>
          <p:cNvSpPr txBox="1"/>
          <p:nvPr>
            <p:custDataLst>
              <p:custData r:id="rId2"/>
            </p:custDataLst>
          </p:nvPr>
        </p:nvSpPr>
        <p:spPr>
          <a:xfrm>
            <a:off x="730272" y="1048460"/>
            <a:ext cx="1106535" cy="323165"/>
          </a:xfrm>
          <a:prstGeom prst="rect">
            <a:avLst/>
          </a:prstGeom>
          <a:noFill/>
        </p:spPr>
        <p:txBody>
          <a:bodyPr wrap="square" lIns="91440" tIns="18288" rIns="91440" bIns="27432" rtlCol="0" anchor="ctr" anchorCtr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Man </a:t>
            </a:r>
            <a:r>
              <a:rPr lang="en-US" dirty="0" err="1" smtClean="0">
                <a:solidFill>
                  <a:srgbClr val="000000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Utd</a:t>
            </a:r>
            <a:endParaRPr lang="en-US" dirty="0" smtClean="0">
              <a:solidFill>
                <a:srgbClr val="000000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3" name="Content"/>
          <p:cNvSpPr txBox="1"/>
          <p:nvPr>
            <p:custDataLst>
              <p:custData r:id="rId3"/>
            </p:custDataLst>
          </p:nvPr>
        </p:nvSpPr>
        <p:spPr>
          <a:xfrm>
            <a:off x="7374531" y="1124569"/>
            <a:ext cx="1106535" cy="353943"/>
          </a:xfrm>
          <a:prstGeom prst="rect">
            <a:avLst/>
          </a:prstGeom>
          <a:noFill/>
        </p:spPr>
        <p:txBody>
          <a:bodyPr wrap="square" lIns="91440" tIns="18288" rIns="91440" bIns="27432" rtlCol="0" anchor="ctr" anchorCtr="0">
            <a:spAutoFit/>
          </a:bodyPr>
          <a:lstStyle/>
          <a:p>
            <a:r>
              <a:rPr lang="en-US" sz="2000" dirty="0" smtClean="0">
                <a:solidFill>
                  <a:srgbClr val="000000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Wolves</a:t>
            </a:r>
            <a:endParaRPr lang="en-US" sz="1200" dirty="0" smtClean="0">
              <a:solidFill>
                <a:srgbClr val="000000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050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TabGroup"/>
          <p:cNvGrpSpPr/>
          <p:nvPr>
            <p:custDataLst>
              <p:custData r:id="rId1"/>
            </p:custDataLst>
          </p:nvPr>
        </p:nvGrpSpPr>
        <p:grpSpPr>
          <a:xfrm>
            <a:off x="0" y="254000"/>
            <a:ext cx="11586308" cy="6604000"/>
            <a:chOff x="3138993" y="2600325"/>
            <a:chExt cx="3513043" cy="2017394"/>
          </a:xfrm>
        </p:grpSpPr>
        <p:sp>
          <p:nvSpPr>
            <p:cNvPr id="3" name="Container"/>
            <p:cNvSpPr/>
            <p:nvPr/>
          </p:nvSpPr>
          <p:spPr>
            <a:xfrm>
              <a:off x="3138993" y="2846816"/>
              <a:ext cx="3513043" cy="1770903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solidFill>
                <a:srgbClr val="FFFFFF">
                  <a:lumMod val="50000"/>
                </a:srgbClr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" name="Tab3"/>
            <p:cNvSpPr txBox="1"/>
            <p:nvPr/>
          </p:nvSpPr>
          <p:spPr>
            <a:xfrm>
              <a:off x="4095246" y="2636505"/>
              <a:ext cx="807198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0" tIns="9144" rIns="45720" rtlCol="0">
              <a:noAutofit/>
            </a:bodyPr>
            <a:lstStyle/>
            <a:p>
              <a:pPr algn="ctr"/>
              <a:r>
                <a:rPr lang="en-US" sz="12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tab2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" name="Tab2"/>
            <p:cNvSpPr txBox="1"/>
            <p:nvPr/>
          </p:nvSpPr>
          <p:spPr>
            <a:xfrm>
              <a:off x="4902444" y="2636505"/>
              <a:ext cx="807198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45720" tIns="9144" rIns="45720" rtlCol="0">
              <a:noAutofit/>
            </a:bodyPr>
            <a:lstStyle/>
            <a:p>
              <a:pPr algn="ctr"/>
              <a:r>
                <a:rPr lang="en-US" sz="12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tab3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3194744" y="2600325"/>
              <a:ext cx="900502" cy="246492"/>
              <a:chOff x="3473590" y="2698418"/>
              <a:chExt cx="582858" cy="210312"/>
            </a:xfrm>
          </p:grpSpPr>
          <p:sp>
            <p:nvSpPr>
              <p:cNvPr id="8" name="ActiveTab"/>
              <p:cNvSpPr txBox="1"/>
              <p:nvPr/>
            </p:nvSpPr>
            <p:spPr>
              <a:xfrm>
                <a:off x="3473590" y="2698418"/>
                <a:ext cx="582858" cy="210312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txBody>
              <a:bodyPr vertOverflow="ellipsis" lIns="0" tIns="18288" rIns="45720" rtlCol="0">
                <a:noAutofit/>
              </a:bodyPr>
              <a:lstStyle/>
              <a:p>
                <a:pPr algn="ctr"/>
                <a:r>
                  <a:rPr lang="en-US" sz="2000" b="1" dirty="0" smtClean="0"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Odds Comparison</a:t>
                </a:r>
                <a:endParaRPr lang="en-US" sz="2000" b="1" dirty="0">
                  <a:latin typeface="Segoe UI" pitchFamily="34" charset="0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" name="TabLine"/>
              <p:cNvSpPr/>
              <p:nvPr/>
            </p:nvSpPr>
            <p:spPr>
              <a:xfrm>
                <a:off x="3479835" y="2908730"/>
                <a:ext cx="570368" cy="0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7" name="Tab4"/>
            <p:cNvSpPr txBox="1"/>
            <p:nvPr/>
          </p:nvSpPr>
          <p:spPr>
            <a:xfrm>
              <a:off x="5709642" y="2636505"/>
              <a:ext cx="807198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45720" tIns="9144" rIns="45720" rtlCol="0">
              <a:noAutofit/>
            </a:bodyPr>
            <a:lstStyle/>
            <a:p>
              <a:pPr algn="ctr"/>
              <a:r>
                <a:rPr lang="en-US" sz="12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tab4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graphicFrame>
        <p:nvGraphicFramePr>
          <p:cNvPr id="14" name="Table"/>
          <p:cNvGraphicFramePr>
            <a:graphicFrameLocks noGrp="1"/>
          </p:cNvGraphicFramePr>
          <p:nvPr>
            <p:custDataLst>
              <p:custData r:id="rId2"/>
            </p:custDataLst>
            <p:extLst/>
          </p:nvPr>
        </p:nvGraphicFramePr>
        <p:xfrm>
          <a:off x="5816008" y="1078438"/>
          <a:ext cx="4938912" cy="5779562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238327">
                  <a:extLst>
                    <a:ext uri="{9D8B030D-6E8A-4147-A177-3AD203B41FA5}">
                      <a16:colId xmlns:a16="http://schemas.microsoft.com/office/drawing/2014/main" val="3957367970"/>
                    </a:ext>
                  </a:extLst>
                </a:gridCol>
                <a:gridCol w="12383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26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95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22195"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Home</a:t>
                      </a:r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Draw</a:t>
                      </a:r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2000" dirty="0" smtClean="0"/>
                        <a:t>Away</a:t>
                      </a:r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273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Bet365</a:t>
                      </a:r>
                      <a:endParaRPr lang="en-US" sz="1400" dirty="0"/>
                    </a:p>
                    <a:p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1.8</a:t>
                      </a:r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3.6</a:t>
                      </a:r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4.33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33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Crown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1.9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3.7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4.2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7389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10Bet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1.76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3,.5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4.15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841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12bet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1.7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3.6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4.2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56369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188bet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1.7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3.66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4.23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15346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Ladbrokes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1.89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3.6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4.6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63813"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215692" y="1281641"/>
            <a:ext cx="5087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HOME		DRAW		AWAY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15692" y="1992923"/>
            <a:ext cx="47666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1.7		</a:t>
            </a:r>
            <a:r>
              <a:rPr lang="en-US" altLang="ko-KR" sz="20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3.65</a:t>
            </a:r>
            <a:r>
              <a:rPr lang="en-US" altLang="ko-KR" sz="2000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	</a:t>
            </a:r>
            <a:r>
              <a:rPr lang="en-US" altLang="ko-KR" sz="20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4.2</a:t>
            </a:r>
            <a:endParaRPr lang="ko-KR" altLang="en-US" sz="20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71056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TabGroup"/>
          <p:cNvGrpSpPr/>
          <p:nvPr>
            <p:custDataLst>
              <p:custData r:id="rId1"/>
            </p:custDataLst>
          </p:nvPr>
        </p:nvGrpSpPr>
        <p:grpSpPr>
          <a:xfrm>
            <a:off x="89877" y="254000"/>
            <a:ext cx="11750431" cy="6604000"/>
            <a:chOff x="3138993" y="2600325"/>
            <a:chExt cx="3513043" cy="2017394"/>
          </a:xfrm>
        </p:grpSpPr>
        <p:sp>
          <p:nvSpPr>
            <p:cNvPr id="3" name="Container"/>
            <p:cNvSpPr/>
            <p:nvPr/>
          </p:nvSpPr>
          <p:spPr>
            <a:xfrm>
              <a:off x="3138993" y="2846816"/>
              <a:ext cx="3513043" cy="1770903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solidFill>
                <a:srgbClr val="FFFFFF">
                  <a:lumMod val="50000"/>
                </a:srgbClr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" name="Tab3"/>
            <p:cNvSpPr txBox="1"/>
            <p:nvPr/>
          </p:nvSpPr>
          <p:spPr>
            <a:xfrm>
              <a:off x="4095246" y="2636505"/>
              <a:ext cx="807198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0" tIns="9144" rIns="45720" rtlCol="0">
              <a:noAutofit/>
            </a:bodyPr>
            <a:lstStyle/>
            <a:p>
              <a:pPr algn="ctr"/>
              <a:r>
                <a:rPr lang="en-US" sz="12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tab2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" name="Tab2"/>
            <p:cNvSpPr txBox="1"/>
            <p:nvPr/>
          </p:nvSpPr>
          <p:spPr>
            <a:xfrm>
              <a:off x="4902444" y="2636505"/>
              <a:ext cx="807198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45720" tIns="9144" rIns="45720" rtlCol="0">
              <a:noAutofit/>
            </a:bodyPr>
            <a:lstStyle/>
            <a:p>
              <a:pPr algn="ctr"/>
              <a:r>
                <a:rPr lang="en-US" sz="12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tab3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3194744" y="2600325"/>
              <a:ext cx="900502" cy="246492"/>
              <a:chOff x="3473590" y="2698418"/>
              <a:chExt cx="582858" cy="210312"/>
            </a:xfrm>
          </p:grpSpPr>
          <p:sp>
            <p:nvSpPr>
              <p:cNvPr id="8" name="ActiveTab"/>
              <p:cNvSpPr txBox="1"/>
              <p:nvPr/>
            </p:nvSpPr>
            <p:spPr>
              <a:xfrm>
                <a:off x="3473590" y="2698418"/>
                <a:ext cx="582858" cy="210312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txBody>
              <a:bodyPr vertOverflow="ellipsis" lIns="0" tIns="18288" rIns="45720" rtlCol="0">
                <a:noAutofit/>
              </a:bodyPr>
              <a:lstStyle/>
              <a:p>
                <a:pPr algn="ctr"/>
                <a:r>
                  <a:rPr lang="en-US" sz="2000" dirty="0" smtClean="0"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Hit ratio Comparison</a:t>
                </a:r>
                <a:endParaRPr lang="en-US" sz="2000" dirty="0">
                  <a:latin typeface="Segoe UI" pitchFamily="34" charset="0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" name="TabLine"/>
              <p:cNvSpPr/>
              <p:nvPr/>
            </p:nvSpPr>
            <p:spPr>
              <a:xfrm>
                <a:off x="3479835" y="2908730"/>
                <a:ext cx="570368" cy="0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7" name="Tab4"/>
            <p:cNvSpPr txBox="1"/>
            <p:nvPr/>
          </p:nvSpPr>
          <p:spPr>
            <a:xfrm>
              <a:off x="5709642" y="2636505"/>
              <a:ext cx="807198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45720" tIns="9144" rIns="45720" rtlCol="0">
              <a:noAutofit/>
            </a:bodyPr>
            <a:lstStyle/>
            <a:p>
              <a:pPr algn="ctr"/>
              <a:r>
                <a:rPr lang="en-US" sz="12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tab4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graphicFrame>
        <p:nvGraphicFramePr>
          <p:cNvPr id="10" name="내용 개체 틀 6"/>
          <p:cNvGraphicFramePr>
            <a:graphicFrameLocks/>
          </p:cNvGraphicFramePr>
          <p:nvPr>
            <p:extLst/>
          </p:nvPr>
        </p:nvGraphicFramePr>
        <p:xfrm>
          <a:off x="420565" y="2017102"/>
          <a:ext cx="3000375" cy="28746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0" y="28545"/>
            <a:ext cx="65" cy="400110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ko-KR" altLang="ko-KR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4" name="내용 개체 틀 6"/>
          <p:cNvGraphicFramePr>
            <a:graphicFrameLocks/>
          </p:cNvGraphicFramePr>
          <p:nvPr>
            <p:extLst/>
          </p:nvPr>
        </p:nvGraphicFramePr>
        <p:xfrm>
          <a:off x="6367392" y="3622640"/>
          <a:ext cx="2276499" cy="22767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7" name="내용 개체 틀 6"/>
          <p:cNvGraphicFramePr>
            <a:graphicFrameLocks/>
          </p:cNvGraphicFramePr>
          <p:nvPr>
            <p:extLst/>
          </p:nvPr>
        </p:nvGraphicFramePr>
        <p:xfrm>
          <a:off x="6402944" y="1064722"/>
          <a:ext cx="2276499" cy="22767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8" name="TextBox 1"/>
          <p:cNvSpPr txBox="1"/>
          <p:nvPr/>
        </p:nvSpPr>
        <p:spPr>
          <a:xfrm>
            <a:off x="7083612" y="2287564"/>
            <a:ext cx="844061" cy="64661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 smtClean="0"/>
              <a:t>62</a:t>
            </a:r>
            <a:r>
              <a:rPr lang="en-US" altLang="ko-KR" sz="2800" dirty="0" smtClean="0"/>
              <a:t>%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134864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6893" y="169182"/>
            <a:ext cx="10515600" cy="1325563"/>
          </a:xfrm>
        </p:spPr>
        <p:txBody>
          <a:bodyPr/>
          <a:lstStyle/>
          <a:p>
            <a:r>
              <a:rPr lang="ko-KR" altLang="en-US" dirty="0" smtClean="0"/>
              <a:t>시장조사</a:t>
            </a:r>
            <a:endParaRPr lang="ko-KR" altLang="en-US" dirty="0"/>
          </a:p>
        </p:txBody>
      </p:sp>
      <p:pic>
        <p:nvPicPr>
          <p:cNvPr id="3076" name="Picture 4" descr="UK Online Sports Betting: The Baseline For Future Growth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193" y="1649867"/>
            <a:ext cx="596031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sports betting distribution in the U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8391" y="2451845"/>
            <a:ext cx="3829763" cy="311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82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559837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축구 베팅</a:t>
            </a:r>
            <a:endParaRPr lang="ko-KR" altLang="en-US" sz="28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346569"/>
            <a:ext cx="10515600" cy="4351338"/>
          </a:xfrm>
        </p:spPr>
        <p:txBody>
          <a:bodyPr/>
          <a:lstStyle/>
          <a:p>
            <a:endParaRPr lang="en-US" altLang="ko-KR" dirty="0" smtClean="0"/>
          </a:p>
          <a:p>
            <a:r>
              <a:rPr lang="ko-KR" altLang="en-US" dirty="0" err="1" smtClean="0"/>
              <a:t>승부예측은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스포츠베팅</a:t>
            </a:r>
            <a:r>
              <a:rPr lang="ko-KR" altLang="en-US" dirty="0" smtClean="0"/>
              <a:t> 시장과 밀접한 관련</a:t>
            </a:r>
            <a:r>
              <a:rPr lang="en-US" altLang="ko-KR" dirty="0" smtClean="0"/>
              <a:t>, </a:t>
            </a:r>
          </a:p>
          <a:p>
            <a:endParaRPr lang="en-US" altLang="ko-KR" dirty="0"/>
          </a:p>
          <a:p>
            <a:r>
              <a:rPr lang="ko-KR" altLang="en-US" dirty="0" smtClean="0"/>
              <a:t>축구의 나라 영국 </a:t>
            </a:r>
            <a:r>
              <a:rPr lang="ko-KR" altLang="en-US" dirty="0" err="1" smtClean="0"/>
              <a:t>베팅시장</a:t>
            </a:r>
            <a:r>
              <a:rPr lang="ko-KR" altLang="en-US" dirty="0" smtClean="0"/>
              <a:t> 약 </a:t>
            </a:r>
            <a:r>
              <a:rPr lang="en-US" altLang="ko-KR" dirty="0" smtClean="0"/>
              <a:t>10</a:t>
            </a:r>
            <a:r>
              <a:rPr lang="ko-KR" altLang="en-US" dirty="0" smtClean="0"/>
              <a:t>조원 규모</a:t>
            </a:r>
            <a:r>
              <a:rPr lang="en-US" altLang="ko-KR" dirty="0" smtClean="0"/>
              <a:t>, 10</a:t>
            </a:r>
            <a:r>
              <a:rPr lang="ko-KR" altLang="en-US" dirty="0" err="1" smtClean="0"/>
              <a:t>년전</a:t>
            </a:r>
            <a:r>
              <a:rPr lang="en-US" altLang="ko-KR" dirty="0"/>
              <a:t> </a:t>
            </a:r>
            <a:r>
              <a:rPr lang="ko-KR" altLang="en-US" dirty="0" smtClean="0"/>
              <a:t>베팅산업규모 </a:t>
            </a:r>
            <a:r>
              <a:rPr lang="en-US" altLang="ko-KR" dirty="0" smtClean="0"/>
              <a:t>10</a:t>
            </a:r>
            <a:r>
              <a:rPr lang="ko-KR" altLang="en-US" dirty="0" err="1" smtClean="0"/>
              <a:t>조규모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영국 </a:t>
            </a:r>
            <a:r>
              <a:rPr lang="en-US" altLang="ko-KR" dirty="0" err="1" smtClean="0"/>
              <a:t>gdp</a:t>
            </a:r>
            <a:r>
              <a:rPr lang="en-US" altLang="ko-KR" dirty="0" smtClean="0"/>
              <a:t> 0.5, </a:t>
            </a:r>
            <a:r>
              <a:rPr lang="ko-KR" altLang="en-US" dirty="0" smtClean="0"/>
              <a:t>연간 </a:t>
            </a:r>
            <a:r>
              <a:rPr lang="en-US" altLang="ko-KR" dirty="0" smtClean="0"/>
              <a:t>10</a:t>
            </a:r>
            <a:r>
              <a:rPr lang="ko-KR" altLang="en-US" dirty="0" smtClean="0"/>
              <a:t>만개 일자리창출</a:t>
            </a:r>
            <a:r>
              <a:rPr lang="en-US" altLang="ko-KR" dirty="0" smtClean="0"/>
              <a:t>, </a:t>
            </a:r>
            <a:endParaRPr lang="en-US" altLang="ko-KR" dirty="0" smtClean="0"/>
          </a:p>
          <a:p>
            <a:r>
              <a:rPr lang="en-US" altLang="ko-KR" dirty="0" smtClean="0"/>
              <a:t>1</a:t>
            </a:r>
            <a:r>
              <a:rPr lang="ko-KR" altLang="en-US" dirty="0" smtClean="0"/>
              <a:t>조원대 </a:t>
            </a:r>
            <a:r>
              <a:rPr lang="ko-KR" altLang="en-US" dirty="0" err="1" smtClean="0"/>
              <a:t>세수효과</a:t>
            </a:r>
            <a:r>
              <a:rPr lang="en-US" altLang="ko-KR" dirty="0" smtClean="0"/>
              <a:t>, </a:t>
            </a:r>
            <a:r>
              <a:rPr lang="ko-KR" altLang="en-US" dirty="0" smtClean="0"/>
              <a:t>현재 </a:t>
            </a:r>
            <a:r>
              <a:rPr lang="ko-KR" altLang="en-US" dirty="0" err="1" smtClean="0"/>
              <a:t>중계권료</a:t>
            </a:r>
            <a:r>
              <a:rPr lang="ko-KR" altLang="en-US" dirty="0" smtClean="0"/>
              <a:t> </a:t>
            </a:r>
            <a:r>
              <a:rPr lang="en-US" altLang="ko-KR" dirty="0" smtClean="0"/>
              <a:t>14</a:t>
            </a:r>
            <a:r>
              <a:rPr lang="ko-KR" altLang="en-US" dirty="0" smtClean="0"/>
              <a:t>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선수들의 총합 시장가치 </a:t>
            </a:r>
            <a:r>
              <a:rPr lang="en-US" altLang="ko-KR" dirty="0" smtClean="0"/>
              <a:t>12</a:t>
            </a:r>
            <a:r>
              <a:rPr lang="ko-KR" altLang="en-US" dirty="0" smtClean="0"/>
              <a:t>조에 달하는 프리미어리그 </a:t>
            </a:r>
            <a:r>
              <a:rPr lang="en-US" altLang="ko-KR" dirty="0" smtClean="0"/>
              <a:t>20</a:t>
            </a:r>
            <a:r>
              <a:rPr lang="ko-KR" altLang="en-US" dirty="0" err="1" smtClean="0"/>
              <a:t>개구단중</a:t>
            </a:r>
            <a:r>
              <a:rPr lang="ko-KR" altLang="en-US" dirty="0" smtClean="0"/>
              <a:t> 절반이 </a:t>
            </a:r>
            <a:r>
              <a:rPr lang="ko-KR" altLang="en-US" dirty="0" err="1" smtClean="0"/>
              <a:t>베팅업체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스폰</a:t>
            </a:r>
            <a:endParaRPr lang="en-US" altLang="ko-KR" dirty="0" smtClean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1026" name="Picture 2" descr="20개 구단 중 10곳… 베팅 업체가 뒤덮은 유니폼 - 조선일보 &gt; 스포츠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59837"/>
            <a:ext cx="12192000" cy="2313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07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도박판도 정부가 벌이는 게 낫다? - 시사저널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74441"/>
            <a:ext cx="5169159" cy="2949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2017011201_0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1207" y="1054359"/>
            <a:ext cx="6813116" cy="2780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774440"/>
          </a:xfrm>
        </p:spPr>
        <p:txBody>
          <a:bodyPr>
            <a:normAutofit/>
          </a:bodyPr>
          <a:lstStyle/>
          <a:p>
            <a:r>
              <a:rPr lang="ko-KR" altLang="en-US" sz="3200" dirty="0" smtClean="0"/>
              <a:t>국내 </a:t>
            </a:r>
            <a:r>
              <a:rPr lang="ko-KR" altLang="en-US" sz="3200" dirty="0" smtClean="0"/>
              <a:t>스포츠베팅시장 </a:t>
            </a:r>
            <a:r>
              <a:rPr lang="ko-KR" altLang="en-US" sz="3200" dirty="0" smtClean="0"/>
              <a:t>매출 현황</a:t>
            </a:r>
            <a:endParaRPr lang="ko-KR" altLang="en-US" sz="32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2001</a:t>
            </a:r>
            <a:r>
              <a:rPr lang="ko-KR" altLang="en-US" dirty="0" smtClean="0"/>
              <a:t>년 </a:t>
            </a:r>
            <a:r>
              <a:rPr lang="ko-KR" altLang="en-US" dirty="0" smtClean="0"/>
              <a:t>축구에서 처음 시작</a:t>
            </a:r>
            <a:r>
              <a:rPr lang="en-US" altLang="ko-KR" dirty="0" smtClean="0"/>
              <a:t>, 18</a:t>
            </a:r>
            <a:r>
              <a:rPr lang="ko-KR" altLang="en-US" dirty="0" smtClean="0"/>
              <a:t>년까지 </a:t>
            </a:r>
            <a:r>
              <a:rPr lang="en-US" altLang="ko-KR" dirty="0" smtClean="0"/>
              <a:t>7</a:t>
            </a:r>
            <a:r>
              <a:rPr lang="ko-KR" altLang="en-US" dirty="0" smtClean="0"/>
              <a:t>조</a:t>
            </a:r>
            <a:r>
              <a:rPr lang="en-US" altLang="ko-KR" dirty="0" smtClean="0"/>
              <a:t>9082</a:t>
            </a:r>
            <a:r>
              <a:rPr lang="ko-KR" altLang="en-US" dirty="0" smtClean="0"/>
              <a:t>억 기금 편입</a:t>
            </a:r>
            <a:r>
              <a:rPr lang="en-US" altLang="ko-KR" dirty="0" smtClean="0"/>
              <a:t>,</a:t>
            </a:r>
          </a:p>
          <a:p>
            <a:r>
              <a:rPr lang="ko-KR" altLang="en-US" dirty="0" err="1" smtClean="0"/>
              <a:t>고객환급금</a:t>
            </a:r>
            <a:r>
              <a:rPr lang="en-US" altLang="ko-KR" dirty="0" smtClean="0"/>
              <a:t>,</a:t>
            </a:r>
            <a:r>
              <a:rPr lang="ko-KR" altLang="en-US" dirty="0" smtClean="0"/>
              <a:t>사업운영비제외</a:t>
            </a:r>
            <a:r>
              <a:rPr lang="en-US" altLang="ko-KR" dirty="0" smtClean="0"/>
              <a:t>, </a:t>
            </a:r>
            <a:r>
              <a:rPr lang="ko-KR" altLang="en-US" dirty="0" smtClean="0"/>
              <a:t>국내 문화체육산업 지원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6333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921" y="1"/>
            <a:ext cx="10515600" cy="998376"/>
          </a:xfrm>
        </p:spPr>
        <p:txBody>
          <a:bodyPr/>
          <a:lstStyle/>
          <a:p>
            <a:r>
              <a:rPr lang="ko-KR" altLang="en-US" dirty="0" smtClean="0"/>
              <a:t>설문조사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21821" y="1138335"/>
            <a:ext cx="10515600" cy="46059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 err="1" smtClean="0"/>
              <a:t>승부예측</a:t>
            </a:r>
            <a:r>
              <a:rPr lang="ko-KR" altLang="en-US" dirty="0" smtClean="0"/>
              <a:t> 모델에 대해 궁금한 점이 있나요</a:t>
            </a:r>
            <a:r>
              <a:rPr lang="en-US" altLang="ko-KR" dirty="0" smtClean="0"/>
              <a:t>?</a:t>
            </a:r>
          </a:p>
          <a:p>
            <a:endParaRPr lang="en-US" altLang="ko-KR" dirty="0" smtClean="0"/>
          </a:p>
          <a:p>
            <a:r>
              <a:rPr lang="ko-KR" altLang="en-US" sz="2200" dirty="0" smtClean="0"/>
              <a:t>왜 </a:t>
            </a:r>
            <a:r>
              <a:rPr lang="ko-KR" altLang="en-US" sz="2200" dirty="0" smtClean="0"/>
              <a:t>기존의 승부 예측 제공하는 사이트에서 </a:t>
            </a:r>
            <a:r>
              <a:rPr lang="ko-KR" altLang="en-US" sz="2200" dirty="0" err="1" smtClean="0"/>
              <a:t>과거예측</a:t>
            </a:r>
            <a:r>
              <a:rPr lang="ko-KR" altLang="en-US" sz="2200" dirty="0" smtClean="0"/>
              <a:t> 내역 및 적중률을 공개하지 않는가</a:t>
            </a:r>
            <a:r>
              <a:rPr lang="en-US" altLang="ko-KR" sz="2200" dirty="0" smtClean="0"/>
              <a:t>?, </a:t>
            </a:r>
            <a:r>
              <a:rPr lang="ko-KR" altLang="en-US" sz="2200" dirty="0" smtClean="0"/>
              <a:t>공개하지 않는다면 기존의 사이트들과 어떻게 적중률을 비교할 수 있는가</a:t>
            </a:r>
            <a:endParaRPr lang="en-US" altLang="ko-KR" sz="2200" dirty="0" smtClean="0"/>
          </a:p>
          <a:p>
            <a:endParaRPr lang="en-US" altLang="ko-KR" sz="2200" dirty="0"/>
          </a:p>
          <a:p>
            <a:r>
              <a:rPr lang="ko-KR" altLang="en-US" sz="2200" dirty="0" err="1" smtClean="0"/>
              <a:t>승부예측</a:t>
            </a:r>
            <a:r>
              <a:rPr lang="ko-KR" altLang="en-US" sz="2200" dirty="0" smtClean="0"/>
              <a:t> 모델 개발 및 구현을 통해서 사용자들이 기존과 다르게 얻을 수 </a:t>
            </a:r>
            <a:r>
              <a:rPr lang="ko-KR" altLang="en-US" sz="2200" dirty="0" err="1" smtClean="0"/>
              <a:t>있는것은</a:t>
            </a:r>
            <a:r>
              <a:rPr lang="ko-KR" altLang="en-US" sz="2200" dirty="0" smtClean="0"/>
              <a:t> 무엇인가</a:t>
            </a:r>
            <a:endParaRPr lang="en-US" altLang="ko-KR" sz="2200" dirty="0" smtClean="0"/>
          </a:p>
          <a:p>
            <a:r>
              <a:rPr lang="ko-KR" altLang="en-US" sz="2200" dirty="0" smtClean="0"/>
              <a:t>어떤 </a:t>
            </a:r>
            <a:r>
              <a:rPr lang="ko-KR" altLang="en-US" sz="2200" dirty="0" smtClean="0"/>
              <a:t>경로로 데이터를 </a:t>
            </a:r>
            <a:r>
              <a:rPr lang="ko-KR" altLang="en-US" sz="2200" dirty="0" smtClean="0"/>
              <a:t>수집했는지</a:t>
            </a:r>
            <a:r>
              <a:rPr lang="en-US" altLang="ko-KR" sz="2200" dirty="0" smtClean="0"/>
              <a:t>, </a:t>
            </a:r>
            <a:r>
              <a:rPr lang="ko-KR" altLang="en-US" sz="2200" dirty="0" smtClean="0"/>
              <a:t>해당 </a:t>
            </a:r>
            <a:r>
              <a:rPr lang="ko-KR" altLang="en-US" sz="2200" dirty="0" smtClean="0"/>
              <a:t>데이터를 수집한 근거</a:t>
            </a:r>
            <a:r>
              <a:rPr lang="en-US" altLang="ko-KR" sz="2200" dirty="0" smtClean="0"/>
              <a:t>, </a:t>
            </a:r>
            <a:r>
              <a:rPr lang="ko-KR" altLang="en-US" sz="2200" dirty="0" smtClean="0"/>
              <a:t>선정 기준은 무엇인가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989132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18662"/>
            <a:ext cx="10515600" cy="793102"/>
          </a:xfrm>
        </p:spPr>
        <p:txBody>
          <a:bodyPr>
            <a:normAutofit/>
          </a:bodyPr>
          <a:lstStyle/>
          <a:p>
            <a:r>
              <a:rPr lang="ko-KR" altLang="en-US" sz="3200" dirty="0" err="1" smtClean="0"/>
              <a:t>프로토타입</a:t>
            </a:r>
            <a:r>
              <a:rPr lang="ko-KR" altLang="en-US" sz="3200" dirty="0" smtClean="0"/>
              <a:t> 대한 평가</a:t>
            </a:r>
            <a:endParaRPr lang="ko-KR" altLang="en-US" sz="32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38404" y="746450"/>
            <a:ext cx="11534192" cy="604623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endParaRPr lang="en-US" altLang="ko-KR" sz="20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2000" dirty="0" smtClean="0"/>
              <a:t>경기 </a:t>
            </a:r>
            <a:r>
              <a:rPr lang="ko-KR" altLang="en-US" sz="2000" dirty="0" err="1"/>
              <a:t>선택할시</a:t>
            </a:r>
            <a:r>
              <a:rPr lang="ko-KR" altLang="en-US" sz="2000" dirty="0"/>
              <a:t> 나오는 </a:t>
            </a:r>
            <a:r>
              <a:rPr lang="en-US" altLang="ko-KR" sz="2000" dirty="0"/>
              <a:t>Prediction </a:t>
            </a:r>
            <a:r>
              <a:rPr lang="ko-KR" altLang="en-US" sz="2000" dirty="0"/>
              <a:t>탭에서 홈</a:t>
            </a:r>
            <a:r>
              <a:rPr lang="en-US" altLang="ko-KR" sz="2000" dirty="0"/>
              <a:t>,</a:t>
            </a:r>
            <a:r>
              <a:rPr lang="ko-KR" altLang="en-US" sz="2000" dirty="0"/>
              <a:t>원정</a:t>
            </a:r>
            <a:r>
              <a:rPr lang="en-US" altLang="ko-KR" sz="2000" dirty="0"/>
              <a:t>,</a:t>
            </a:r>
            <a:r>
              <a:rPr lang="ko-KR" altLang="en-US" sz="2000" dirty="0"/>
              <a:t>무승부의 예상 승률을 나타낸 </a:t>
            </a:r>
            <a:r>
              <a:rPr lang="ko-KR" altLang="en-US" sz="2000" dirty="0" smtClean="0"/>
              <a:t>그래프를 </a:t>
            </a:r>
            <a:endParaRPr lang="en-US" altLang="ko-KR" sz="2000" dirty="0" smtClean="0"/>
          </a:p>
          <a:p>
            <a:pPr marL="0" indent="0">
              <a:buNone/>
            </a:pPr>
            <a:r>
              <a:rPr lang="ko-KR" altLang="en-US" sz="2000" dirty="0" smtClean="0"/>
              <a:t>하나로 </a:t>
            </a:r>
            <a:r>
              <a:rPr lang="ko-KR" altLang="en-US" sz="2000" dirty="0"/>
              <a:t>줄이고</a:t>
            </a:r>
            <a:r>
              <a:rPr lang="en-US" altLang="ko-KR" sz="2000" dirty="0"/>
              <a:t>, </a:t>
            </a:r>
            <a:r>
              <a:rPr lang="ko-KR" altLang="en-US" sz="2000" dirty="0"/>
              <a:t>해당 경기와 유사한 데이터 패턴을 지닌 기존의 다른 </a:t>
            </a:r>
            <a:r>
              <a:rPr lang="ko-KR" altLang="en-US" sz="2000" dirty="0" smtClean="0"/>
              <a:t>경기결과를 같이 제시</a:t>
            </a:r>
            <a:endParaRPr lang="en-US" altLang="ko-KR" sz="2000" dirty="0" smtClean="0"/>
          </a:p>
          <a:p>
            <a:pPr marL="0" indent="0">
              <a:buNone/>
            </a:pPr>
            <a:r>
              <a:rPr lang="ko-KR" altLang="en-US" sz="2000" dirty="0" smtClean="0"/>
              <a:t>해 </a:t>
            </a:r>
            <a:r>
              <a:rPr lang="ko-KR" altLang="en-US" sz="2000" dirty="0"/>
              <a:t>비교해주는 것도 </a:t>
            </a:r>
            <a:r>
              <a:rPr lang="ko-KR" altLang="en-US" sz="2000" dirty="0" smtClean="0"/>
              <a:t>좋겠다</a:t>
            </a:r>
            <a:r>
              <a:rPr lang="en-US" altLang="ko-KR" sz="2000" dirty="0" smtClean="0"/>
              <a:t>.</a:t>
            </a:r>
          </a:p>
          <a:p>
            <a:pPr marL="0" indent="0">
              <a:buNone/>
            </a:pPr>
            <a:r>
              <a:rPr lang="en-US" altLang="ko-KR" sz="2000" dirty="0" smtClean="0"/>
              <a:t>&gt;&gt;</a:t>
            </a:r>
            <a:r>
              <a:rPr lang="ko-KR" altLang="en-US" sz="2000" dirty="0" smtClean="0"/>
              <a:t>해당 경기와 유사한 데이터 패턴을 보이는 기존의 다른 경기와 비교 분석 기능</a:t>
            </a:r>
            <a:endParaRPr lang="en-US" altLang="ko-KR" sz="2000" dirty="0" smtClean="0"/>
          </a:p>
          <a:p>
            <a:pPr marL="0" indent="0">
              <a:buNone/>
            </a:pPr>
            <a:endParaRPr lang="en-US" altLang="ko-KR" sz="2000" dirty="0" smtClean="0"/>
          </a:p>
          <a:p>
            <a:pPr>
              <a:buFont typeface="Wingdings" panose="05000000000000000000" pitchFamily="2" charset="2"/>
              <a:buChar char="Ø"/>
            </a:pPr>
            <a:endParaRPr lang="en-US" altLang="ko-KR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sz="2000" dirty="0" err="1"/>
              <a:t>데이터상세</a:t>
            </a:r>
            <a:r>
              <a:rPr lang="en-US" altLang="ko-KR" sz="2000" dirty="0"/>
              <a:t>'</a:t>
            </a:r>
            <a:r>
              <a:rPr lang="ko-KR" altLang="en-US" sz="2000" dirty="0"/>
              <a:t>란 </a:t>
            </a:r>
            <a:r>
              <a:rPr lang="ko-KR" altLang="en-US" sz="2000" dirty="0" smtClean="0"/>
              <a:t>탭에서 </a:t>
            </a:r>
            <a:r>
              <a:rPr lang="ko-KR" altLang="en-US" sz="2000" dirty="0" err="1" smtClean="0"/>
              <a:t>예시란을</a:t>
            </a:r>
            <a:r>
              <a:rPr lang="ko-KR" altLang="en-US" sz="2000" dirty="0" smtClean="0"/>
              <a:t> </a:t>
            </a:r>
            <a:r>
              <a:rPr lang="ko-KR" altLang="en-US" sz="2000" dirty="0"/>
              <a:t>보니 </a:t>
            </a:r>
            <a:r>
              <a:rPr lang="ko-KR" altLang="en-US" sz="2000" dirty="0" smtClean="0"/>
              <a:t>어떤 </a:t>
            </a:r>
            <a:r>
              <a:rPr lang="ko-KR" altLang="en-US" sz="2000" dirty="0"/>
              <a:t>데이터지표에서 차이가난다는</a:t>
            </a:r>
          </a:p>
          <a:p>
            <a:pPr marL="0" indent="0">
              <a:buNone/>
            </a:pPr>
            <a:r>
              <a:rPr lang="ko-KR" altLang="en-US" sz="2000" dirty="0"/>
              <a:t>건 알겠는데 그것이 확률적으로 두 팀의 승률에</a:t>
            </a:r>
          </a:p>
          <a:p>
            <a:pPr marL="0" indent="0">
              <a:buNone/>
            </a:pPr>
            <a:r>
              <a:rPr lang="ko-KR" altLang="en-US" sz="2000" dirty="0"/>
              <a:t>어떻게 차이가 나는지 알려주면 </a:t>
            </a:r>
            <a:r>
              <a:rPr lang="ko-KR" altLang="en-US" sz="2000" dirty="0" smtClean="0"/>
              <a:t>좋겠다</a:t>
            </a:r>
            <a:r>
              <a:rPr lang="en-US" altLang="ko-KR" sz="2000" dirty="0" smtClean="0"/>
              <a:t>.</a:t>
            </a:r>
          </a:p>
          <a:p>
            <a:pPr marL="0" indent="0">
              <a:buNone/>
            </a:pPr>
            <a:r>
              <a:rPr lang="en-US" altLang="ko-KR" sz="2000" dirty="0" smtClean="0"/>
              <a:t>&gt;&gt;</a:t>
            </a:r>
            <a:r>
              <a:rPr lang="ko-KR" altLang="en-US" sz="2000" dirty="0" smtClean="0"/>
              <a:t>데이터지표에 따라 어떤 팀이 얼마나 유리한 것인지 확률적으로 제시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734399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earchBox"/>
          <p:cNvGrpSpPr/>
          <p:nvPr>
            <p:custDataLst>
              <p:custData r:id="rId1"/>
            </p:custDataLst>
          </p:nvPr>
        </p:nvGrpSpPr>
        <p:grpSpPr>
          <a:xfrm>
            <a:off x="209550" y="446986"/>
            <a:ext cx="4715634" cy="567648"/>
            <a:chOff x="4111925" y="3293648"/>
            <a:chExt cx="962996" cy="310896"/>
          </a:xfrm>
        </p:grpSpPr>
        <p:sp>
          <p:nvSpPr>
            <p:cNvPr id="52" name="Content"/>
            <p:cNvSpPr/>
            <p:nvPr/>
          </p:nvSpPr>
          <p:spPr>
            <a:xfrm>
              <a:off x="4111925" y="3328416"/>
              <a:ext cx="920151" cy="22860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31" tIns="48766" rIns="97531" bIns="48766" rtlCol="0" anchor="ctr"/>
            <a:lstStyle/>
            <a:p>
              <a:r>
                <a:rPr lang="en-US" sz="1200" i="1" dirty="0" smtClean="0">
                  <a:solidFill>
                    <a:srgbClr val="FFFFFF">
                      <a:lumMod val="50000"/>
                    </a:srgbClr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Round or Team name</a:t>
              </a:r>
              <a:endParaRPr lang="en-US" sz="1050" i="1" dirty="0">
                <a:solidFill>
                  <a:srgbClr val="FFFFFF">
                    <a:lumMod val="50000"/>
                  </a:srgbClr>
                </a:solidFill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53" name="Icon" descr="C:\Users\t-dantay\Documents\WPIcons\appbar.feature.search.rest.png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4025" y="3293648"/>
              <a:ext cx="310896" cy="310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1" name="Content"/>
          <p:cNvSpPr/>
          <p:nvPr>
            <p:custDataLst>
              <p:custData r:id="rId2"/>
            </p:custDataLst>
          </p:nvPr>
        </p:nvSpPr>
        <p:spPr>
          <a:xfrm>
            <a:off x="5053054" y="604861"/>
            <a:ext cx="1106592" cy="228600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 err="1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seach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grpSp>
        <p:nvGrpSpPr>
          <p:cNvPr id="165" name="TabGroup"/>
          <p:cNvGrpSpPr/>
          <p:nvPr>
            <p:custDataLst>
              <p:custData r:id="rId3"/>
            </p:custDataLst>
          </p:nvPr>
        </p:nvGrpSpPr>
        <p:grpSpPr>
          <a:xfrm>
            <a:off x="95251" y="2303579"/>
            <a:ext cx="11072334" cy="4411546"/>
            <a:chOff x="3138993" y="2600325"/>
            <a:chExt cx="3513043" cy="2017394"/>
          </a:xfrm>
        </p:grpSpPr>
        <p:sp>
          <p:nvSpPr>
            <p:cNvPr id="166" name="Container"/>
            <p:cNvSpPr/>
            <p:nvPr/>
          </p:nvSpPr>
          <p:spPr>
            <a:xfrm>
              <a:off x="3138993" y="2846816"/>
              <a:ext cx="3513043" cy="1770903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solidFill>
                <a:srgbClr val="FFFFFF">
                  <a:lumMod val="50000"/>
                </a:srgbClr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7" name="Tab3"/>
            <p:cNvSpPr txBox="1"/>
            <p:nvPr/>
          </p:nvSpPr>
          <p:spPr>
            <a:xfrm>
              <a:off x="4095246" y="2636505"/>
              <a:ext cx="681780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0" tIns="9144" rIns="45720" rtlCol="0">
              <a:noAutofit/>
            </a:bodyPr>
            <a:lstStyle/>
            <a:p>
              <a:pPr algn="ctr"/>
              <a:r>
                <a:rPr lang="ko-KR" altLang="en-US" sz="1600" dirty="0" err="1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승부제표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8" name="Tab2"/>
            <p:cNvSpPr txBox="1"/>
            <p:nvPr/>
          </p:nvSpPr>
          <p:spPr>
            <a:xfrm>
              <a:off x="4786674" y="2636505"/>
              <a:ext cx="635633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45720" tIns="9144" rIns="45720" rtlCol="0">
              <a:noAutofit/>
            </a:bodyPr>
            <a:lstStyle/>
            <a:p>
              <a:pPr algn="ctr"/>
              <a:r>
                <a:rPr lang="ko-KR" altLang="en-US" sz="16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데이터 상세</a:t>
              </a:r>
              <a:r>
                <a:rPr lang="en-US" sz="16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 </a:t>
              </a:r>
              <a:endParaRPr lang="en-US" sz="16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169" name="Group 5"/>
            <p:cNvGrpSpPr/>
            <p:nvPr/>
          </p:nvGrpSpPr>
          <p:grpSpPr>
            <a:xfrm>
              <a:off x="3194744" y="2600325"/>
              <a:ext cx="900502" cy="246492"/>
              <a:chOff x="3473590" y="2698418"/>
              <a:chExt cx="582858" cy="210312"/>
            </a:xfrm>
          </p:grpSpPr>
          <p:sp>
            <p:nvSpPr>
              <p:cNvPr id="171" name="ActiveTab"/>
              <p:cNvSpPr txBox="1"/>
              <p:nvPr/>
            </p:nvSpPr>
            <p:spPr>
              <a:xfrm>
                <a:off x="3473590" y="2698418"/>
                <a:ext cx="582858" cy="210312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txBody>
              <a:bodyPr vertOverflow="ellipsis" lIns="0" tIns="18288" rIns="45720" rtlCol="0">
                <a:noAutofit/>
              </a:bodyPr>
              <a:lstStyle/>
              <a:p>
                <a:pPr algn="ctr"/>
                <a:r>
                  <a:rPr lang="en-US" sz="2000" dirty="0" smtClean="0"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Prediction</a:t>
                </a:r>
                <a:endParaRPr lang="en-US" sz="1200" dirty="0">
                  <a:latin typeface="Segoe UI" pitchFamily="34" charset="0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72" name="TabLine"/>
              <p:cNvSpPr/>
              <p:nvPr/>
            </p:nvSpPr>
            <p:spPr>
              <a:xfrm>
                <a:off x="3479835" y="2908730"/>
                <a:ext cx="570368" cy="0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170" name="Tab4"/>
            <p:cNvSpPr txBox="1"/>
            <p:nvPr/>
          </p:nvSpPr>
          <p:spPr>
            <a:xfrm>
              <a:off x="5422307" y="2636505"/>
              <a:ext cx="517013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45720" tIns="9144" rIns="45720" rtlCol="0">
              <a:noAutofit/>
            </a:bodyPr>
            <a:lstStyle/>
            <a:p>
              <a:pPr algn="ctr"/>
              <a:r>
                <a:rPr lang="ko-KR" altLang="en-US" sz="16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배당률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026" name="Picture 2" descr="https://d2zywfiolv4f83.cloudfront.net/img/teams/32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200" y="1394715"/>
            <a:ext cx="666750" cy="666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d2zywfiolv4f83.cloudfront.net/img/teams/161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6254" y="1380184"/>
            <a:ext cx="666750" cy="666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2" name="Content"/>
          <p:cNvSpPr txBox="1"/>
          <p:nvPr>
            <p:custDataLst>
              <p:custData r:id="rId4"/>
            </p:custDataLst>
          </p:nvPr>
        </p:nvSpPr>
        <p:spPr>
          <a:xfrm>
            <a:off x="730272" y="1048460"/>
            <a:ext cx="1106535" cy="323165"/>
          </a:xfrm>
          <a:prstGeom prst="rect">
            <a:avLst/>
          </a:prstGeom>
          <a:noFill/>
        </p:spPr>
        <p:txBody>
          <a:bodyPr wrap="square" lIns="91440" tIns="18288" rIns="91440" bIns="27432" rtlCol="0" anchor="ctr" anchorCtr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Man </a:t>
            </a:r>
            <a:r>
              <a:rPr lang="en-US" dirty="0" err="1" smtClean="0">
                <a:solidFill>
                  <a:srgbClr val="000000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Utd</a:t>
            </a:r>
            <a:endParaRPr lang="en-US" dirty="0" smtClean="0">
              <a:solidFill>
                <a:srgbClr val="000000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3" name="Content"/>
          <p:cNvSpPr txBox="1"/>
          <p:nvPr>
            <p:custDataLst>
              <p:custData r:id="rId5"/>
            </p:custDataLst>
          </p:nvPr>
        </p:nvSpPr>
        <p:spPr>
          <a:xfrm>
            <a:off x="9114128" y="1053566"/>
            <a:ext cx="1106535" cy="353943"/>
          </a:xfrm>
          <a:prstGeom prst="rect">
            <a:avLst/>
          </a:prstGeom>
          <a:noFill/>
        </p:spPr>
        <p:txBody>
          <a:bodyPr wrap="square" lIns="91440" tIns="18288" rIns="91440" bIns="27432" rtlCol="0" anchor="ctr" anchorCtr="0">
            <a:spAutoFit/>
          </a:bodyPr>
          <a:lstStyle/>
          <a:p>
            <a:r>
              <a:rPr lang="en-US" sz="2000" dirty="0" smtClean="0">
                <a:solidFill>
                  <a:srgbClr val="000000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Wolves</a:t>
            </a:r>
            <a:endParaRPr lang="en-US" sz="1200" dirty="0" smtClean="0">
              <a:solidFill>
                <a:srgbClr val="000000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graphicFrame>
        <p:nvGraphicFramePr>
          <p:cNvPr id="194" name="내용 개체 틀 6"/>
          <p:cNvGraphicFramePr>
            <a:graphicFrameLocks/>
          </p:cNvGraphicFramePr>
          <p:nvPr>
            <p:extLst/>
          </p:nvPr>
        </p:nvGraphicFramePr>
        <p:xfrm>
          <a:off x="209550" y="3705225"/>
          <a:ext cx="3000375" cy="28746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graphicFrame>
        <p:nvGraphicFramePr>
          <p:cNvPr id="195" name="내용 개체 틀 6"/>
          <p:cNvGraphicFramePr>
            <a:graphicFrameLocks/>
          </p:cNvGraphicFramePr>
          <p:nvPr>
            <p:extLst/>
          </p:nvPr>
        </p:nvGraphicFramePr>
        <p:xfrm>
          <a:off x="4106162" y="3705225"/>
          <a:ext cx="3000375" cy="28746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graphicFrame>
        <p:nvGraphicFramePr>
          <p:cNvPr id="196" name="내용 개체 틀 6"/>
          <p:cNvGraphicFramePr>
            <a:graphicFrameLocks/>
          </p:cNvGraphicFramePr>
          <p:nvPr>
            <p:extLst/>
          </p:nvPr>
        </p:nvGraphicFramePr>
        <p:xfrm>
          <a:off x="8167209" y="3705225"/>
          <a:ext cx="3000375" cy="28746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3"/>
          </a:graphicData>
        </a:graphic>
      </p:graphicFrame>
      <p:pic>
        <p:nvPicPr>
          <p:cNvPr id="1024" name="그림 102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26251" y="1979966"/>
            <a:ext cx="2314575" cy="323612"/>
          </a:xfrm>
          <a:prstGeom prst="rect">
            <a:avLst/>
          </a:prstGeom>
        </p:spPr>
      </p:pic>
      <p:pic>
        <p:nvPicPr>
          <p:cNvPr id="1025" name="그림 1024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479966" y="2046935"/>
            <a:ext cx="2219325" cy="316785"/>
          </a:xfrm>
          <a:prstGeom prst="rect">
            <a:avLst/>
          </a:prstGeom>
        </p:spPr>
      </p:pic>
      <p:sp>
        <p:nvSpPr>
          <p:cNvPr id="201" name="Tab4"/>
          <p:cNvSpPr txBox="1"/>
          <p:nvPr/>
        </p:nvSpPr>
        <p:spPr>
          <a:xfrm>
            <a:off x="8921262" y="2382695"/>
            <a:ext cx="1629511" cy="459901"/>
          </a:xfrm>
          <a:prstGeom prst="rect">
            <a:avLst/>
          </a:prstGeom>
          <a:solidFill>
            <a:srgbClr val="FFFFFF">
              <a:lumMod val="85000"/>
            </a:srgbClr>
          </a:solidFill>
          <a:ln w="3175">
            <a:solidFill>
              <a:srgbClr val="FFFFFF">
                <a:lumMod val="50000"/>
              </a:srgbClr>
            </a:solidFill>
          </a:ln>
        </p:spPr>
        <p:txBody>
          <a:bodyPr vertOverflow="ellipsis" lIns="45720" tIns="9144" rIns="45720" rtlCol="0">
            <a:noAutofit/>
          </a:bodyPr>
          <a:lstStyle/>
          <a:p>
            <a:pPr algn="ctr"/>
            <a:r>
              <a:rPr lang="ko-KR" altLang="en-US" sz="1600" dirty="0" smtClean="0">
                <a:latin typeface="Segoe UI" pitchFamily="34" charset="0"/>
                <a:ea typeface="Segoe UI" pitchFamily="34" charset="0"/>
                <a:cs typeface="Segoe UI" pitchFamily="34" charset="0"/>
              </a:rPr>
              <a:t>지난 적중률 비교</a:t>
            </a:r>
            <a:endParaRPr lang="en-US" sz="1600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02" name="Content"/>
          <p:cNvSpPr/>
          <p:nvPr>
            <p:custDataLst>
              <p:custData r:id="rId6"/>
            </p:custDataLst>
          </p:nvPr>
        </p:nvSpPr>
        <p:spPr>
          <a:xfrm>
            <a:off x="2408238" y="1111355"/>
            <a:ext cx="6071727" cy="1090167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lIns="45720" tIns="27432" rIns="0" bIns="0" rtlCol="0" anchor="t" anchorCtr="0"/>
          <a:lstStyle/>
          <a:p>
            <a:pPr algn="ctr"/>
            <a:r>
              <a:rPr lang="ko-KR" altLang="en-US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상대 전적</a:t>
            </a:r>
            <a:endParaRPr lang="en-US" altLang="ko-KR" sz="2000" dirty="0" smtClean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  <a:p>
            <a:pPr algn="ctr"/>
            <a:r>
              <a:rPr lang="en-US" sz="2000" dirty="0" smtClean="0">
                <a:latin typeface="Segoe UI" pitchFamily="34" charset="0"/>
                <a:cs typeface="Segoe UI" pitchFamily="34" charset="0"/>
              </a:rPr>
              <a:t>Home vs Away			Away vs Home</a:t>
            </a:r>
          </a:p>
          <a:p>
            <a:pPr algn="ctr"/>
            <a:r>
              <a:rPr lang="en-US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1</a:t>
            </a:r>
            <a:r>
              <a:rPr lang="ko-KR" altLang="en-US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승 </a:t>
            </a:r>
            <a:r>
              <a:rPr lang="en-US" altLang="ko-KR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1</a:t>
            </a:r>
            <a:r>
              <a:rPr lang="ko-KR" altLang="en-US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무</a:t>
            </a:r>
            <a:r>
              <a:rPr lang="en-US" altLang="ko-KR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					1</a:t>
            </a:r>
            <a:r>
              <a:rPr lang="ko-KR" altLang="en-US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승</a:t>
            </a:r>
            <a:r>
              <a:rPr lang="en-US" altLang="ko-KR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1</a:t>
            </a:r>
            <a:r>
              <a:rPr lang="ko-KR" altLang="en-US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무</a:t>
            </a:r>
            <a:endParaRPr lang="en-US" sz="2000" dirty="0" smtClean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6251" y="102637"/>
            <a:ext cx="3708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기존의 </a:t>
            </a:r>
            <a:r>
              <a:rPr lang="en-US" altLang="ko-KR" dirty="0" smtClean="0"/>
              <a:t>Prototype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1293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earchBox"/>
          <p:cNvGrpSpPr/>
          <p:nvPr>
            <p:custDataLst>
              <p:custData r:id="rId1"/>
            </p:custDataLst>
          </p:nvPr>
        </p:nvGrpSpPr>
        <p:grpSpPr>
          <a:xfrm>
            <a:off x="209550" y="446986"/>
            <a:ext cx="4715634" cy="567648"/>
            <a:chOff x="4111925" y="3293648"/>
            <a:chExt cx="962996" cy="310896"/>
          </a:xfrm>
        </p:grpSpPr>
        <p:sp>
          <p:nvSpPr>
            <p:cNvPr id="52" name="Content"/>
            <p:cNvSpPr/>
            <p:nvPr/>
          </p:nvSpPr>
          <p:spPr>
            <a:xfrm>
              <a:off x="4111925" y="3328416"/>
              <a:ext cx="920151" cy="22860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31" tIns="48766" rIns="97531" bIns="48766" rtlCol="0" anchor="ctr"/>
            <a:lstStyle/>
            <a:p>
              <a:r>
                <a:rPr lang="en-US" sz="1200" i="1" dirty="0" smtClean="0">
                  <a:solidFill>
                    <a:srgbClr val="FFFFFF">
                      <a:lumMod val="50000"/>
                    </a:srgbClr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Round or Team name</a:t>
              </a:r>
              <a:endParaRPr lang="en-US" sz="1050" i="1" dirty="0">
                <a:solidFill>
                  <a:srgbClr val="FFFFFF">
                    <a:lumMod val="50000"/>
                  </a:srgbClr>
                </a:solidFill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53" name="Icon" descr="C:\Users\t-dantay\Documents\WPIcons\appbar.feature.search.rest.png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4025" y="3293648"/>
              <a:ext cx="310896" cy="310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1" name="Content"/>
          <p:cNvSpPr/>
          <p:nvPr>
            <p:custDataLst>
              <p:custData r:id="rId2"/>
            </p:custDataLst>
          </p:nvPr>
        </p:nvSpPr>
        <p:spPr>
          <a:xfrm>
            <a:off x="5053054" y="604861"/>
            <a:ext cx="1106592" cy="228600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 err="1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seach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grpSp>
        <p:nvGrpSpPr>
          <p:cNvPr id="165" name="TabGroup"/>
          <p:cNvGrpSpPr/>
          <p:nvPr>
            <p:custDataLst>
              <p:custData r:id="rId3"/>
            </p:custDataLst>
          </p:nvPr>
        </p:nvGrpSpPr>
        <p:grpSpPr>
          <a:xfrm>
            <a:off x="126251" y="2307205"/>
            <a:ext cx="11072334" cy="4411546"/>
            <a:chOff x="3138993" y="2600325"/>
            <a:chExt cx="3513043" cy="2017394"/>
          </a:xfrm>
        </p:grpSpPr>
        <p:sp>
          <p:nvSpPr>
            <p:cNvPr id="166" name="Container"/>
            <p:cNvSpPr/>
            <p:nvPr/>
          </p:nvSpPr>
          <p:spPr>
            <a:xfrm>
              <a:off x="3138993" y="2846816"/>
              <a:ext cx="3513043" cy="1770903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solidFill>
                <a:srgbClr val="FFFFFF">
                  <a:lumMod val="50000"/>
                </a:srgbClr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7" name="Tab3"/>
            <p:cNvSpPr txBox="1"/>
            <p:nvPr/>
          </p:nvSpPr>
          <p:spPr>
            <a:xfrm>
              <a:off x="4095246" y="2636505"/>
              <a:ext cx="681780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0" tIns="9144" rIns="45720" rtlCol="0">
              <a:noAutofit/>
            </a:bodyPr>
            <a:lstStyle/>
            <a:p>
              <a:pPr algn="ctr"/>
              <a:r>
                <a:rPr lang="ko-KR" altLang="en-US" sz="1600" dirty="0" err="1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승부제표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8" name="Tab2"/>
            <p:cNvSpPr txBox="1"/>
            <p:nvPr/>
          </p:nvSpPr>
          <p:spPr>
            <a:xfrm>
              <a:off x="4786674" y="2636505"/>
              <a:ext cx="635633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45720" tIns="9144" rIns="45720" rtlCol="0">
              <a:noAutofit/>
            </a:bodyPr>
            <a:lstStyle/>
            <a:p>
              <a:pPr algn="ctr"/>
              <a:r>
                <a:rPr lang="ko-KR" altLang="en-US" sz="16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데이터 상세</a:t>
              </a:r>
              <a:r>
                <a:rPr lang="en-US" sz="16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 </a:t>
              </a:r>
              <a:endParaRPr lang="en-US" sz="16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169" name="Group 5"/>
            <p:cNvGrpSpPr/>
            <p:nvPr/>
          </p:nvGrpSpPr>
          <p:grpSpPr>
            <a:xfrm>
              <a:off x="3194744" y="2600325"/>
              <a:ext cx="900502" cy="246492"/>
              <a:chOff x="3473590" y="2698418"/>
              <a:chExt cx="582858" cy="210312"/>
            </a:xfrm>
          </p:grpSpPr>
          <p:sp>
            <p:nvSpPr>
              <p:cNvPr id="171" name="ActiveTab"/>
              <p:cNvSpPr txBox="1"/>
              <p:nvPr/>
            </p:nvSpPr>
            <p:spPr>
              <a:xfrm>
                <a:off x="3473590" y="2698418"/>
                <a:ext cx="582858" cy="210312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txBody>
              <a:bodyPr vertOverflow="ellipsis" lIns="0" tIns="18288" rIns="45720" rtlCol="0">
                <a:noAutofit/>
              </a:bodyPr>
              <a:lstStyle/>
              <a:p>
                <a:pPr algn="ctr"/>
                <a:r>
                  <a:rPr lang="en-US" sz="2000" dirty="0" smtClean="0"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Prediction</a:t>
                </a:r>
                <a:endParaRPr lang="en-US" sz="1200" dirty="0">
                  <a:latin typeface="Segoe UI" pitchFamily="34" charset="0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72" name="TabLine"/>
              <p:cNvSpPr/>
              <p:nvPr/>
            </p:nvSpPr>
            <p:spPr>
              <a:xfrm>
                <a:off x="3479835" y="2908730"/>
                <a:ext cx="570368" cy="0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170" name="Tab4"/>
            <p:cNvSpPr txBox="1"/>
            <p:nvPr/>
          </p:nvSpPr>
          <p:spPr>
            <a:xfrm>
              <a:off x="5422307" y="2636505"/>
              <a:ext cx="517013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45720" tIns="9144" rIns="45720" rtlCol="0">
              <a:noAutofit/>
            </a:bodyPr>
            <a:lstStyle/>
            <a:p>
              <a:pPr algn="ctr"/>
              <a:r>
                <a:rPr lang="ko-KR" altLang="en-US" sz="16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배당률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026" name="Picture 2" descr="https://d2zywfiolv4f83.cloudfront.net/img/teams/32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200" y="1394715"/>
            <a:ext cx="666750" cy="666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d2zywfiolv4f83.cloudfront.net/img/teams/161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6254" y="1380184"/>
            <a:ext cx="666750" cy="666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2" name="Content"/>
          <p:cNvSpPr txBox="1"/>
          <p:nvPr>
            <p:custDataLst>
              <p:custData r:id="rId4"/>
            </p:custDataLst>
          </p:nvPr>
        </p:nvSpPr>
        <p:spPr>
          <a:xfrm>
            <a:off x="730272" y="1048460"/>
            <a:ext cx="1106535" cy="323165"/>
          </a:xfrm>
          <a:prstGeom prst="rect">
            <a:avLst/>
          </a:prstGeom>
          <a:noFill/>
        </p:spPr>
        <p:txBody>
          <a:bodyPr wrap="square" lIns="91440" tIns="18288" rIns="91440" bIns="27432" rtlCol="0" anchor="ctr" anchorCtr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Man </a:t>
            </a:r>
            <a:r>
              <a:rPr lang="en-US" dirty="0" err="1" smtClean="0">
                <a:solidFill>
                  <a:srgbClr val="000000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Utd</a:t>
            </a:r>
            <a:endParaRPr lang="en-US" dirty="0" smtClean="0">
              <a:solidFill>
                <a:srgbClr val="000000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3" name="Content"/>
          <p:cNvSpPr txBox="1"/>
          <p:nvPr>
            <p:custDataLst>
              <p:custData r:id="rId5"/>
            </p:custDataLst>
          </p:nvPr>
        </p:nvSpPr>
        <p:spPr>
          <a:xfrm>
            <a:off x="9114128" y="1053566"/>
            <a:ext cx="1106535" cy="353943"/>
          </a:xfrm>
          <a:prstGeom prst="rect">
            <a:avLst/>
          </a:prstGeom>
          <a:noFill/>
        </p:spPr>
        <p:txBody>
          <a:bodyPr wrap="square" lIns="91440" tIns="18288" rIns="91440" bIns="27432" rtlCol="0" anchor="ctr" anchorCtr="0">
            <a:spAutoFit/>
          </a:bodyPr>
          <a:lstStyle/>
          <a:p>
            <a:r>
              <a:rPr lang="en-US" sz="2000" dirty="0" smtClean="0">
                <a:solidFill>
                  <a:srgbClr val="000000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Wolves</a:t>
            </a:r>
            <a:endParaRPr lang="en-US" sz="1200" dirty="0" smtClean="0">
              <a:solidFill>
                <a:srgbClr val="000000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graphicFrame>
        <p:nvGraphicFramePr>
          <p:cNvPr id="194" name="내용 개체 틀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4580453"/>
              </p:ext>
            </p:extLst>
          </p:nvPr>
        </p:nvGraphicFramePr>
        <p:xfrm>
          <a:off x="526791" y="2944650"/>
          <a:ext cx="3000375" cy="3252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pic>
        <p:nvPicPr>
          <p:cNvPr id="1024" name="그림 102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6251" y="1979966"/>
            <a:ext cx="2314575" cy="323612"/>
          </a:xfrm>
          <a:prstGeom prst="rect">
            <a:avLst/>
          </a:prstGeom>
        </p:spPr>
      </p:pic>
      <p:pic>
        <p:nvPicPr>
          <p:cNvPr id="1025" name="그림 102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479966" y="2046935"/>
            <a:ext cx="2219325" cy="316785"/>
          </a:xfrm>
          <a:prstGeom prst="rect">
            <a:avLst/>
          </a:prstGeom>
        </p:spPr>
      </p:pic>
      <p:sp>
        <p:nvSpPr>
          <p:cNvPr id="201" name="Tab4"/>
          <p:cNvSpPr txBox="1"/>
          <p:nvPr/>
        </p:nvSpPr>
        <p:spPr>
          <a:xfrm>
            <a:off x="8921262" y="2382695"/>
            <a:ext cx="1629511" cy="459901"/>
          </a:xfrm>
          <a:prstGeom prst="rect">
            <a:avLst/>
          </a:prstGeom>
          <a:solidFill>
            <a:srgbClr val="FFFFFF">
              <a:lumMod val="85000"/>
            </a:srgbClr>
          </a:solidFill>
          <a:ln w="3175">
            <a:solidFill>
              <a:srgbClr val="FFFFFF">
                <a:lumMod val="50000"/>
              </a:srgbClr>
            </a:solidFill>
          </a:ln>
        </p:spPr>
        <p:txBody>
          <a:bodyPr vertOverflow="ellipsis" lIns="45720" tIns="9144" rIns="45720" rtlCol="0">
            <a:noAutofit/>
          </a:bodyPr>
          <a:lstStyle/>
          <a:p>
            <a:pPr algn="ctr"/>
            <a:r>
              <a:rPr lang="ko-KR" altLang="en-US" sz="1600" dirty="0" smtClean="0">
                <a:latin typeface="Segoe UI" pitchFamily="34" charset="0"/>
                <a:ea typeface="Segoe UI" pitchFamily="34" charset="0"/>
                <a:cs typeface="Segoe UI" pitchFamily="34" charset="0"/>
              </a:rPr>
              <a:t>지난 적중률 비교</a:t>
            </a:r>
            <a:endParaRPr lang="en-US" sz="1600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02" name="Content"/>
          <p:cNvSpPr/>
          <p:nvPr>
            <p:custDataLst>
              <p:custData r:id="rId6"/>
            </p:custDataLst>
          </p:nvPr>
        </p:nvSpPr>
        <p:spPr>
          <a:xfrm>
            <a:off x="2408238" y="1111355"/>
            <a:ext cx="6071727" cy="1090167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lIns="45720" tIns="27432" rIns="0" bIns="0" rtlCol="0" anchor="t" anchorCtr="0"/>
          <a:lstStyle/>
          <a:p>
            <a:pPr algn="ctr"/>
            <a:r>
              <a:rPr lang="ko-KR" altLang="en-US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상대 전적</a:t>
            </a:r>
            <a:endParaRPr lang="en-US" altLang="ko-KR" sz="2000" dirty="0" smtClean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  <a:p>
            <a:pPr algn="ctr"/>
            <a:r>
              <a:rPr lang="en-US" sz="2000" dirty="0" smtClean="0">
                <a:latin typeface="Segoe UI" pitchFamily="34" charset="0"/>
                <a:cs typeface="Segoe UI" pitchFamily="34" charset="0"/>
              </a:rPr>
              <a:t>Home vs Away			Away vs Home</a:t>
            </a:r>
          </a:p>
          <a:p>
            <a:pPr algn="ctr"/>
            <a:r>
              <a:rPr lang="en-US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1</a:t>
            </a:r>
            <a:r>
              <a:rPr lang="ko-KR" altLang="en-US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승 </a:t>
            </a:r>
            <a:r>
              <a:rPr lang="en-US" altLang="ko-KR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1</a:t>
            </a:r>
            <a:r>
              <a:rPr lang="ko-KR" altLang="en-US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무</a:t>
            </a:r>
            <a:r>
              <a:rPr lang="en-US" altLang="ko-KR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					1</a:t>
            </a:r>
            <a:r>
              <a:rPr lang="ko-KR" altLang="en-US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승</a:t>
            </a:r>
            <a:r>
              <a:rPr lang="en-US" altLang="ko-KR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1</a:t>
            </a:r>
            <a:r>
              <a:rPr lang="ko-KR" altLang="en-US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무</a:t>
            </a:r>
            <a:endParaRPr lang="en-US" sz="2000" dirty="0" smtClean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1477302"/>
              </p:ext>
            </p:extLst>
          </p:nvPr>
        </p:nvGraphicFramePr>
        <p:xfrm>
          <a:off x="5132235" y="3857868"/>
          <a:ext cx="6010542" cy="215665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01757">
                  <a:extLst>
                    <a:ext uri="{9D8B030D-6E8A-4147-A177-3AD203B41FA5}">
                      <a16:colId xmlns:a16="http://schemas.microsoft.com/office/drawing/2014/main" val="2113125310"/>
                    </a:ext>
                  </a:extLst>
                </a:gridCol>
                <a:gridCol w="1001757">
                  <a:extLst>
                    <a:ext uri="{9D8B030D-6E8A-4147-A177-3AD203B41FA5}">
                      <a16:colId xmlns:a16="http://schemas.microsoft.com/office/drawing/2014/main" val="1311115845"/>
                    </a:ext>
                  </a:extLst>
                </a:gridCol>
                <a:gridCol w="1001757">
                  <a:extLst>
                    <a:ext uri="{9D8B030D-6E8A-4147-A177-3AD203B41FA5}">
                      <a16:colId xmlns:a16="http://schemas.microsoft.com/office/drawing/2014/main" val="3060917727"/>
                    </a:ext>
                  </a:extLst>
                </a:gridCol>
                <a:gridCol w="1001757">
                  <a:extLst>
                    <a:ext uri="{9D8B030D-6E8A-4147-A177-3AD203B41FA5}">
                      <a16:colId xmlns:a16="http://schemas.microsoft.com/office/drawing/2014/main" val="410115125"/>
                    </a:ext>
                  </a:extLst>
                </a:gridCol>
                <a:gridCol w="1001757">
                  <a:extLst>
                    <a:ext uri="{9D8B030D-6E8A-4147-A177-3AD203B41FA5}">
                      <a16:colId xmlns:a16="http://schemas.microsoft.com/office/drawing/2014/main" val="4287570724"/>
                    </a:ext>
                  </a:extLst>
                </a:gridCol>
                <a:gridCol w="1001757">
                  <a:extLst>
                    <a:ext uri="{9D8B030D-6E8A-4147-A177-3AD203B41FA5}">
                      <a16:colId xmlns:a16="http://schemas.microsoft.com/office/drawing/2014/main" val="611829099"/>
                    </a:ext>
                  </a:extLst>
                </a:gridCol>
              </a:tblGrid>
              <a:tr h="71888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Season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Round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Home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Away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Score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Predict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3122111"/>
                  </a:ext>
                </a:extLst>
              </a:tr>
              <a:tr h="71888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18-19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--------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--------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--------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-------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7051557"/>
                  </a:ext>
                </a:extLst>
              </a:tr>
              <a:tr h="718886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4073277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277353" y="3247286"/>
            <a:ext cx="427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SIMIAR MATCH Search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47396" y="45914"/>
            <a:ext cx="3327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개선할 </a:t>
            </a:r>
            <a:r>
              <a:rPr lang="en-US" altLang="ko-KR" dirty="0" smtClean="0"/>
              <a:t>Prototype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5769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159203" y="1055132"/>
            <a:ext cx="1069522" cy="92256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user</a:t>
            </a:r>
            <a:endParaRPr lang="ko-KR" altLang="en-US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1547132" y="1043089"/>
            <a:ext cx="2171700" cy="93460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Web application </a:t>
            </a:r>
            <a:r>
              <a:rPr lang="ko-KR" altLang="en-US" dirty="0" smtClean="0"/>
              <a:t>접속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4069894" y="279525"/>
            <a:ext cx="2171700" cy="10635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메인화면에서 경기일정 탐색 </a:t>
            </a:r>
            <a:endParaRPr lang="ko-KR" altLang="en-US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4069894" y="1737054"/>
            <a:ext cx="2171700" cy="10635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자신이 원하는 경기 검색</a:t>
            </a:r>
            <a:endParaRPr lang="ko-KR" altLang="en-US" dirty="0"/>
          </a:p>
        </p:txBody>
      </p:sp>
      <p:sp>
        <p:nvSpPr>
          <p:cNvPr id="10" name="한쪽 모서리가 잘린 사각형 9"/>
          <p:cNvSpPr/>
          <p:nvPr/>
        </p:nvSpPr>
        <p:spPr>
          <a:xfrm>
            <a:off x="142874" y="4516789"/>
            <a:ext cx="1808390" cy="1762900"/>
          </a:xfrm>
          <a:prstGeom prst="snip1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b="1" dirty="0" smtClean="0">
                <a:solidFill>
                  <a:schemeClr val="tx1"/>
                </a:solidFill>
              </a:rPr>
              <a:t>어떻게 하면 웹사이트의 신뢰도 및 </a:t>
            </a:r>
            <a:r>
              <a:rPr lang="ko-KR" altLang="en-US" sz="1600" b="1" dirty="0" err="1" smtClean="0">
                <a:solidFill>
                  <a:schemeClr val="tx1"/>
                </a:solidFill>
              </a:rPr>
              <a:t>방문율을</a:t>
            </a:r>
            <a:r>
              <a:rPr lang="ko-KR" altLang="en-US" sz="1600" b="1" dirty="0" smtClean="0">
                <a:solidFill>
                  <a:schemeClr val="tx1"/>
                </a:solidFill>
              </a:rPr>
              <a:t> 높일 수 있을까</a:t>
            </a:r>
            <a:r>
              <a:rPr lang="en-US" altLang="ko-KR" sz="1600" b="1" dirty="0" smtClean="0">
                <a:solidFill>
                  <a:schemeClr val="tx1"/>
                </a:solidFill>
              </a:rPr>
              <a:t>?</a:t>
            </a:r>
            <a:r>
              <a:rPr lang="ko-KR" altLang="en-US" sz="1600" b="1" dirty="0" smtClean="0">
                <a:solidFill>
                  <a:schemeClr val="tx1"/>
                </a:solidFill>
              </a:rPr>
              <a:t> 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9335855" y="1055132"/>
            <a:ext cx="2171700" cy="10635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경기분석 및 </a:t>
            </a:r>
            <a:r>
              <a:rPr lang="ko-KR" altLang="en-US" dirty="0" err="1" smtClean="0"/>
              <a:t>예측결과</a:t>
            </a:r>
            <a:r>
              <a:rPr lang="ko-KR" altLang="en-US" dirty="0" smtClean="0"/>
              <a:t> 제공 </a:t>
            </a:r>
            <a:endParaRPr lang="ko-KR" altLang="en-US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6592657" y="1043089"/>
            <a:ext cx="2171700" cy="10635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해당 경기 페이지 접속 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42874" y="3974986"/>
            <a:ext cx="1445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HMW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12271" y="220436"/>
            <a:ext cx="2669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MAP:</a:t>
            </a:r>
          </a:p>
          <a:p>
            <a:r>
              <a:rPr lang="ko-KR" altLang="en-US" dirty="0" smtClean="0"/>
              <a:t>축구 </a:t>
            </a:r>
            <a:r>
              <a:rPr lang="ko-KR" altLang="en-US" dirty="0" err="1"/>
              <a:t>승부예측</a:t>
            </a:r>
            <a:r>
              <a:rPr lang="ko-KR" altLang="en-US" dirty="0"/>
              <a:t> 웹 개선</a:t>
            </a:r>
          </a:p>
        </p:txBody>
      </p:sp>
      <p:sp>
        <p:nvSpPr>
          <p:cNvPr id="15" name="한쪽 모서리가 잘린 사각형 14"/>
          <p:cNvSpPr/>
          <p:nvPr/>
        </p:nvSpPr>
        <p:spPr>
          <a:xfrm>
            <a:off x="2314576" y="4516789"/>
            <a:ext cx="1808390" cy="1762900"/>
          </a:xfrm>
          <a:prstGeom prst="snip1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b="1" dirty="0" smtClean="0">
                <a:solidFill>
                  <a:schemeClr val="tx1"/>
                </a:solidFill>
              </a:rPr>
              <a:t>어떻게 하면 사용자에게 직관적인 </a:t>
            </a:r>
            <a:r>
              <a:rPr lang="en-US" altLang="ko-KR" sz="1600" b="1" dirty="0" smtClean="0">
                <a:solidFill>
                  <a:schemeClr val="tx1"/>
                </a:solidFill>
              </a:rPr>
              <a:t>UI</a:t>
            </a:r>
            <a:r>
              <a:rPr lang="ko-KR" altLang="en-US" sz="1600" b="1" dirty="0" smtClean="0">
                <a:solidFill>
                  <a:schemeClr val="tx1"/>
                </a:solidFill>
              </a:rPr>
              <a:t>를 제공할 수 있을까</a:t>
            </a:r>
            <a:r>
              <a:rPr lang="en-US" altLang="ko-KR" sz="1600" b="1" dirty="0" smtClean="0">
                <a:solidFill>
                  <a:schemeClr val="tx1"/>
                </a:solidFill>
              </a:rPr>
              <a:t>?</a:t>
            </a:r>
            <a:r>
              <a:rPr lang="ko-KR" altLang="en-US" sz="1600" b="1" dirty="0" smtClean="0">
                <a:solidFill>
                  <a:schemeClr val="tx1"/>
                </a:solidFill>
              </a:rPr>
              <a:t>  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18" name="오른쪽 화살표 17"/>
          <p:cNvSpPr/>
          <p:nvPr/>
        </p:nvSpPr>
        <p:spPr>
          <a:xfrm>
            <a:off x="1271587" y="1343025"/>
            <a:ext cx="232682" cy="231814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오른쪽 화살표 18"/>
          <p:cNvSpPr/>
          <p:nvPr/>
        </p:nvSpPr>
        <p:spPr>
          <a:xfrm>
            <a:off x="5039403" y="1394485"/>
            <a:ext cx="422504" cy="231814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오른쪽 화살표 19"/>
          <p:cNvSpPr/>
          <p:nvPr/>
        </p:nvSpPr>
        <p:spPr>
          <a:xfrm>
            <a:off x="8933765" y="1458932"/>
            <a:ext cx="232682" cy="231814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굽은 화살표 20"/>
          <p:cNvSpPr/>
          <p:nvPr/>
        </p:nvSpPr>
        <p:spPr>
          <a:xfrm>
            <a:off x="3218771" y="543601"/>
            <a:ext cx="593950" cy="323166"/>
          </a:xfrm>
          <a:prstGeom prst="ben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5" name="위로 굽은 화살표 24"/>
          <p:cNvSpPr/>
          <p:nvPr/>
        </p:nvSpPr>
        <p:spPr>
          <a:xfrm rot="5400000">
            <a:off x="3206523" y="1959633"/>
            <a:ext cx="406274" cy="618342"/>
          </a:xfrm>
          <a:prstGeom prst="bentUp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0790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TabGroup"/>
          <p:cNvGrpSpPr/>
          <p:nvPr>
            <p:custDataLst>
              <p:custData r:id="rId1"/>
            </p:custDataLst>
          </p:nvPr>
        </p:nvGrpSpPr>
        <p:grpSpPr>
          <a:xfrm>
            <a:off x="0" y="129932"/>
            <a:ext cx="11353799" cy="6634283"/>
            <a:chOff x="3138993" y="2600325"/>
            <a:chExt cx="3513043" cy="2017394"/>
          </a:xfrm>
        </p:grpSpPr>
        <p:sp>
          <p:nvSpPr>
            <p:cNvPr id="13" name="Container"/>
            <p:cNvSpPr/>
            <p:nvPr/>
          </p:nvSpPr>
          <p:spPr>
            <a:xfrm>
              <a:off x="3138993" y="2846816"/>
              <a:ext cx="3513043" cy="1770903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solidFill>
                <a:srgbClr val="FFFFFF">
                  <a:lumMod val="50000"/>
                </a:srgbClr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" name="Tab3"/>
            <p:cNvSpPr txBox="1"/>
            <p:nvPr/>
          </p:nvSpPr>
          <p:spPr>
            <a:xfrm>
              <a:off x="4095246" y="2636505"/>
              <a:ext cx="807198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0" tIns="9144" rIns="45720" rtlCol="0">
              <a:noAutofit/>
            </a:bodyPr>
            <a:lstStyle/>
            <a:p>
              <a:pPr algn="ctr"/>
              <a:r>
                <a:rPr lang="en-US" sz="12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tab2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Tab2"/>
            <p:cNvSpPr txBox="1"/>
            <p:nvPr/>
          </p:nvSpPr>
          <p:spPr>
            <a:xfrm>
              <a:off x="4902444" y="2636505"/>
              <a:ext cx="807198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45720" tIns="9144" rIns="45720" rtlCol="0">
              <a:noAutofit/>
            </a:bodyPr>
            <a:lstStyle/>
            <a:p>
              <a:pPr algn="ctr"/>
              <a:r>
                <a:rPr lang="en-US" sz="12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tab3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16" name="Group 5"/>
            <p:cNvGrpSpPr/>
            <p:nvPr/>
          </p:nvGrpSpPr>
          <p:grpSpPr>
            <a:xfrm>
              <a:off x="3194744" y="2600325"/>
              <a:ext cx="900502" cy="246492"/>
              <a:chOff x="3473590" y="2698418"/>
              <a:chExt cx="582858" cy="210312"/>
            </a:xfrm>
          </p:grpSpPr>
          <p:sp>
            <p:nvSpPr>
              <p:cNvPr id="18" name="ActiveTab"/>
              <p:cNvSpPr txBox="1"/>
              <p:nvPr/>
            </p:nvSpPr>
            <p:spPr>
              <a:xfrm>
                <a:off x="3473590" y="2698418"/>
                <a:ext cx="582858" cy="210312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txBody>
              <a:bodyPr vertOverflow="ellipsis" lIns="0" tIns="18288" rIns="45720" rtlCol="0">
                <a:noAutofit/>
              </a:bodyPr>
              <a:lstStyle/>
              <a:p>
                <a:pPr algn="ctr"/>
                <a:r>
                  <a:rPr lang="ko-KR" altLang="en-US" sz="1600" dirty="0" err="1" smtClean="0"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승부제표</a:t>
                </a:r>
                <a:endParaRPr lang="en-US" sz="1200" dirty="0">
                  <a:latin typeface="Segoe UI" pitchFamily="34" charset="0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9" name="TabLine"/>
              <p:cNvSpPr/>
              <p:nvPr/>
            </p:nvSpPr>
            <p:spPr>
              <a:xfrm>
                <a:off x="3479835" y="2908730"/>
                <a:ext cx="570368" cy="0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17" name="Tab4"/>
            <p:cNvSpPr txBox="1"/>
            <p:nvPr/>
          </p:nvSpPr>
          <p:spPr>
            <a:xfrm>
              <a:off x="5709642" y="2636505"/>
              <a:ext cx="807198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45720" tIns="9144" rIns="45720" rtlCol="0">
              <a:noAutofit/>
            </a:bodyPr>
            <a:lstStyle/>
            <a:p>
              <a:pPr algn="ctr"/>
              <a:r>
                <a:rPr lang="en-US" sz="12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tab4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graphicFrame>
        <p:nvGraphicFramePr>
          <p:cNvPr id="21" name="표 20"/>
          <p:cNvGraphicFramePr>
            <a:graphicFrameLocks noGrp="1"/>
          </p:cNvGraphicFramePr>
          <p:nvPr>
            <p:extLst/>
          </p:nvPr>
        </p:nvGraphicFramePr>
        <p:xfrm>
          <a:off x="93785" y="1062192"/>
          <a:ext cx="10515600" cy="4977438"/>
        </p:xfrm>
        <a:graphic>
          <a:graphicData uri="http://schemas.openxmlformats.org/drawingml/2006/table">
            <a:tbl>
              <a:tblPr firstRow="1" lastRow="1">
                <a:tableStyleId>{5C22544A-7EE6-4342-B048-85BDC9FD1C3A}</a:tableStyleId>
              </a:tblPr>
              <a:tblGrid>
                <a:gridCol w="2631003">
                  <a:extLst>
                    <a:ext uri="{9D8B030D-6E8A-4147-A177-3AD203B41FA5}">
                      <a16:colId xmlns:a16="http://schemas.microsoft.com/office/drawing/2014/main" val="1290645518"/>
                    </a:ext>
                  </a:extLst>
                </a:gridCol>
                <a:gridCol w="2626797">
                  <a:extLst>
                    <a:ext uri="{9D8B030D-6E8A-4147-A177-3AD203B41FA5}">
                      <a16:colId xmlns:a16="http://schemas.microsoft.com/office/drawing/2014/main" val="2253335015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40119314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07100678"/>
                    </a:ext>
                  </a:extLst>
                </a:gridCol>
              </a:tblGrid>
              <a:tr h="431074"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b="0" kern="0" dirty="0" err="1">
                          <a:effectLst/>
                        </a:rPr>
                        <a:t>승부제표</a:t>
                      </a:r>
                      <a:endParaRPr lang="ko-KR" sz="1000" b="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0" dirty="0">
                          <a:effectLst/>
                        </a:rPr>
                        <a:t>Home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Away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0" dirty="0" err="1">
                          <a:effectLst/>
                        </a:rPr>
                        <a:t>judgment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1752612"/>
                  </a:ext>
                </a:extLst>
              </a:tr>
              <a:tr h="77626"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</a:rPr>
                        <a:t> </a:t>
                      </a:r>
                      <a:endParaRPr lang="en-US" sz="1100" kern="0" dirty="0" smtClean="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</a:rPr>
                        <a:t> 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</a:rPr>
                        <a:t> 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</a:rPr>
                        <a:t> 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03128780"/>
                  </a:ext>
                </a:extLst>
              </a:tr>
              <a:tr h="356009"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0" dirty="0">
                          <a:effectLst/>
                        </a:rPr>
                        <a:t>GF</a:t>
                      </a:r>
                      <a:endParaRPr lang="ko-KR" sz="11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</a:rPr>
                        <a:t>1.2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</a:rPr>
                        <a:t>1.2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9228551"/>
                  </a:ext>
                </a:extLst>
              </a:tr>
              <a:tr h="356009"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0" dirty="0">
                          <a:effectLst/>
                        </a:rPr>
                        <a:t>GA</a:t>
                      </a:r>
                      <a:endParaRPr lang="ko-KR" sz="11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</a:rPr>
                        <a:t>1.2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</a:rPr>
                        <a:t>1.6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-0.4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12975623"/>
                  </a:ext>
                </a:extLst>
              </a:tr>
              <a:tr h="356009"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0" dirty="0" err="1">
                          <a:effectLst/>
                        </a:rPr>
                        <a:t>Protecting</a:t>
                      </a:r>
                      <a:r>
                        <a:rPr lang="ko-KR" sz="1400" b="1" kern="0" dirty="0">
                          <a:effectLst/>
                        </a:rPr>
                        <a:t> </a:t>
                      </a:r>
                      <a:r>
                        <a:rPr lang="ko-KR" sz="1400" b="1" kern="0" dirty="0" err="1">
                          <a:effectLst/>
                        </a:rPr>
                        <a:t>lead</a:t>
                      </a:r>
                      <a:r>
                        <a:rPr lang="ko-KR" sz="1400" b="1" kern="0" dirty="0">
                          <a:effectLst/>
                        </a:rPr>
                        <a:t> </a:t>
                      </a:r>
                      <a:endParaRPr lang="ko-KR" sz="11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</a:rPr>
                        <a:t>0.4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</a:rPr>
                        <a:t>0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</a:rPr>
                        <a:t>0.4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40850079"/>
                  </a:ext>
                </a:extLst>
              </a:tr>
              <a:tr h="333393"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>
                          <a:effectLst/>
                        </a:rPr>
                        <a:t>Non-protecting lead</a:t>
                      </a:r>
                      <a:endParaRPr lang="ko-KR" sz="1100" b="1" kern="100" dirty="0">
                        <a:effectLst/>
                      </a:endParaRPr>
                    </a:p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>
                          <a:effectLst/>
                        </a:rPr>
                        <a:t> </a:t>
                      </a:r>
                      <a:endParaRPr lang="ko-KR" sz="11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</a:rPr>
                        <a:t>0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</a:rPr>
                        <a:t>0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62754369"/>
                  </a:ext>
                </a:extLst>
              </a:tr>
              <a:tr h="356009"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>
                          <a:effectLst/>
                        </a:rPr>
                        <a:t>Reversing lead</a:t>
                      </a:r>
                      <a:endParaRPr lang="ko-KR" sz="11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</a:rPr>
                        <a:t>0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</a:rPr>
                        <a:t>0.2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-0.2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29896898"/>
                  </a:ext>
                </a:extLst>
              </a:tr>
              <a:tr h="335606"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>
                          <a:effectLst/>
                        </a:rPr>
                        <a:t> </a:t>
                      </a:r>
                      <a:r>
                        <a:rPr lang="en-US" altLang="ko-KR" sz="1100" b="1" kern="0" dirty="0" smtClean="0">
                          <a:effectLst/>
                        </a:rPr>
                        <a:t>Shoot/target</a:t>
                      </a:r>
                      <a:endParaRPr lang="ko-KR" sz="11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>
                          <a:effectLst/>
                        </a:rPr>
                        <a:t> </a:t>
                      </a:r>
                      <a:r>
                        <a:rPr lang="en-US" sz="1400" b="1" kern="0" dirty="0" smtClean="0">
                          <a:effectLst/>
                        </a:rPr>
                        <a:t>65/27</a:t>
                      </a:r>
                      <a:endParaRPr lang="ko-KR" sz="11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 smtClean="0">
                          <a:effectLst/>
                        </a:rPr>
                        <a:t>57/17</a:t>
                      </a:r>
                      <a:endParaRPr lang="ko-KR" sz="11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>
                          <a:effectLst/>
                        </a:rPr>
                        <a:t> </a:t>
                      </a:r>
                      <a:r>
                        <a:rPr lang="en-US" sz="1400" b="1" kern="0" dirty="0" smtClean="0">
                          <a:effectLst/>
                        </a:rPr>
                        <a:t>0.12</a:t>
                      </a:r>
                      <a:endParaRPr lang="ko-KR" sz="11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93239881"/>
                  </a:ext>
                </a:extLst>
              </a:tr>
              <a:tr h="1794760"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>
                          <a:effectLst/>
                        </a:rPr>
                        <a:t>Dispossession</a:t>
                      </a:r>
                      <a:endParaRPr lang="ko-KR" sz="1100" b="1" kern="100" dirty="0">
                        <a:effectLst/>
                      </a:endParaRPr>
                    </a:p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100" b="1" kern="100" dirty="0" smtClean="0">
                        <a:effectLst/>
                      </a:endParaRPr>
                    </a:p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b="1" kern="100" dirty="0" smtClean="0">
                          <a:effectLst/>
                        </a:rPr>
                        <a:t>Error</a:t>
                      </a:r>
                    </a:p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100" b="1" kern="100" dirty="0" smtClean="0">
                        <a:effectLst/>
                      </a:endParaRPr>
                    </a:p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100" b="1" kern="100" dirty="0" smtClean="0">
                        <a:effectLst/>
                      </a:endParaRPr>
                    </a:p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b="1" kern="100" dirty="0">
                        <a:effectLst/>
                      </a:endParaRPr>
                    </a:p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>
                          <a:effectLst/>
                        </a:rPr>
                        <a:t> </a:t>
                      </a:r>
                      <a:endParaRPr lang="ko-KR" sz="11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ko-KR" sz="1400" b="1" dirty="0" smtClean="0">
                          <a:effectLst/>
                        </a:rPr>
                        <a:t>24</a:t>
                      </a:r>
                      <a:endParaRPr lang="en-US" altLang="ko-KR" sz="1400" b="1" dirty="0" smtClean="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ko-KR" sz="1400" b="1" dirty="0" smtClean="0">
                          <a:effectLst/>
                        </a:rPr>
                        <a:t>20</a:t>
                      </a:r>
                      <a:endParaRPr lang="en-US" altLang="ko-KR" sz="1400" b="1" dirty="0" smtClean="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0.18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81458180"/>
                  </a:ext>
                </a:extLst>
              </a:tr>
              <a:tr h="356009"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100" kern="0" dirty="0">
                          <a:effectLst/>
                        </a:rPr>
                        <a:t>총계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872089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4515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TabGroup"/>
          <p:cNvGrpSpPr/>
          <p:nvPr>
            <p:custDataLst>
              <p:custData r:id="rId1"/>
            </p:custDataLst>
          </p:nvPr>
        </p:nvGrpSpPr>
        <p:grpSpPr>
          <a:xfrm>
            <a:off x="105102" y="171938"/>
            <a:ext cx="11680092" cy="6686062"/>
            <a:chOff x="3145923" y="2600325"/>
            <a:chExt cx="3513043" cy="2017394"/>
          </a:xfrm>
        </p:grpSpPr>
        <p:sp>
          <p:nvSpPr>
            <p:cNvPr id="5" name="Container"/>
            <p:cNvSpPr/>
            <p:nvPr/>
          </p:nvSpPr>
          <p:spPr>
            <a:xfrm>
              <a:off x="3145923" y="2846816"/>
              <a:ext cx="3513043" cy="177090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71450" marR="0" indent="-17145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endParaRPr kumimoji="0" 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" name="Tab3"/>
            <p:cNvSpPr txBox="1"/>
            <p:nvPr/>
          </p:nvSpPr>
          <p:spPr>
            <a:xfrm>
              <a:off x="4085598" y="2636505"/>
              <a:ext cx="807198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0" tIns="9144" rIns="45720" rtlCol="0">
              <a:noAutofit/>
            </a:bodyPr>
            <a:lstStyle/>
            <a:p>
              <a:pPr algn="ctr"/>
              <a:r>
                <a:rPr lang="en-US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+ </a:t>
              </a:r>
              <a:r>
                <a:rPr lang="ko-KR" altLang="en-US" dirty="0" err="1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데이터지표</a:t>
              </a:r>
              <a:r>
                <a:rPr lang="ko-KR" altLang="en-US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 설명</a:t>
              </a:r>
              <a:endParaRPr lang="en-US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Tab2"/>
            <p:cNvSpPr txBox="1"/>
            <p:nvPr/>
          </p:nvSpPr>
          <p:spPr>
            <a:xfrm>
              <a:off x="4902444" y="2636505"/>
              <a:ext cx="807198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45720" tIns="9144" rIns="45720" rtlCol="0">
              <a:noAutofit/>
            </a:bodyPr>
            <a:lstStyle/>
            <a:p>
              <a:pPr algn="ctr"/>
              <a:r>
                <a:rPr lang="en-US" sz="12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tab3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8" name="Group 5"/>
            <p:cNvGrpSpPr/>
            <p:nvPr/>
          </p:nvGrpSpPr>
          <p:grpSpPr>
            <a:xfrm>
              <a:off x="3194744" y="2600325"/>
              <a:ext cx="900502" cy="246492"/>
              <a:chOff x="3473590" y="2698418"/>
              <a:chExt cx="582858" cy="210312"/>
            </a:xfrm>
          </p:grpSpPr>
          <p:sp>
            <p:nvSpPr>
              <p:cNvPr id="10" name="ActiveTab"/>
              <p:cNvSpPr txBox="1"/>
              <p:nvPr/>
            </p:nvSpPr>
            <p:spPr>
              <a:xfrm>
                <a:off x="3473590" y="2698418"/>
                <a:ext cx="582858" cy="210312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txBody>
              <a:bodyPr vertOverflow="ellipsis" lIns="0" tIns="18288" rIns="45720" rtlCol="0">
                <a:noAutofit/>
              </a:bodyPr>
              <a:lstStyle/>
              <a:p>
                <a:pPr algn="ctr"/>
                <a:r>
                  <a:rPr lang="ko-KR" altLang="en-US" sz="1600" dirty="0" smtClean="0"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데이터 상세</a:t>
                </a:r>
                <a:endParaRPr lang="en-US" sz="1600" dirty="0">
                  <a:latin typeface="Segoe UI" pitchFamily="34" charset="0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1" name="TabLine"/>
              <p:cNvSpPr/>
              <p:nvPr/>
            </p:nvSpPr>
            <p:spPr>
              <a:xfrm>
                <a:off x="3479835" y="2908730"/>
                <a:ext cx="570368" cy="0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9" name="Tab4"/>
            <p:cNvSpPr txBox="1"/>
            <p:nvPr/>
          </p:nvSpPr>
          <p:spPr>
            <a:xfrm>
              <a:off x="5709642" y="2636505"/>
              <a:ext cx="807198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45720" tIns="9144" rIns="45720" rtlCol="0">
              <a:noAutofit/>
            </a:bodyPr>
            <a:lstStyle/>
            <a:p>
              <a:pPr algn="ctr"/>
              <a:r>
                <a:rPr lang="en-US" sz="12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tab4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299500" y="2128931"/>
            <a:ext cx="11156455" cy="455509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Prediction</a:t>
            </a:r>
            <a:endParaRPr lang="en-US" altLang="ko-KR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 smtClean="0"/>
              <a:t>최근 경기 대비 양팀간의 </a:t>
            </a:r>
            <a:r>
              <a:rPr lang="en-US" altLang="ko-KR" b="1" dirty="0" smtClean="0"/>
              <a:t>GF(</a:t>
            </a:r>
            <a:r>
              <a:rPr lang="ko-KR" altLang="en-US" b="1" dirty="0" err="1" smtClean="0"/>
              <a:t>득점율</a:t>
            </a:r>
            <a:r>
              <a:rPr lang="en-US" altLang="ko-KR" b="1" dirty="0" smtClean="0"/>
              <a:t>)</a:t>
            </a:r>
            <a:r>
              <a:rPr lang="ko-KR" altLang="en-US" b="1" dirty="0" smtClean="0"/>
              <a:t> 차이가 없으며 </a:t>
            </a:r>
            <a:r>
              <a:rPr lang="en-US" altLang="ko-KR" b="1" dirty="0" smtClean="0"/>
              <a:t>GA(</a:t>
            </a:r>
            <a:r>
              <a:rPr lang="ko-KR" altLang="en-US" b="1" dirty="0" err="1" smtClean="0"/>
              <a:t>실점율</a:t>
            </a:r>
            <a:r>
              <a:rPr lang="en-US" altLang="ko-KR" b="1" dirty="0" smtClean="0"/>
              <a:t>)</a:t>
            </a:r>
            <a:r>
              <a:rPr lang="ko-KR" altLang="en-US" b="1" dirty="0" smtClean="0"/>
              <a:t> 역시 </a:t>
            </a:r>
            <a:r>
              <a:rPr lang="ko-KR" altLang="en-US" b="1" dirty="0" err="1" smtClean="0"/>
              <a:t>득점율구간</a:t>
            </a:r>
            <a:r>
              <a:rPr lang="ko-KR" altLang="en-US" b="1" dirty="0" smtClean="0"/>
              <a:t> 대비 승부에 영향을 주지 못하는 오차 </a:t>
            </a:r>
            <a:r>
              <a:rPr lang="ko-KR" altLang="en-US" b="1" dirty="0" err="1" smtClean="0"/>
              <a:t>범위내에</a:t>
            </a:r>
            <a:r>
              <a:rPr lang="ko-KR" altLang="en-US" b="1" dirty="0" smtClean="0"/>
              <a:t> 있음</a:t>
            </a:r>
            <a:endParaRPr lang="en-US" altLang="ko-KR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 smtClean="0"/>
              <a:t>선제골 리드</a:t>
            </a:r>
            <a:r>
              <a:rPr lang="en-US" altLang="ko-KR" b="1" dirty="0" smtClean="0"/>
              <a:t>(Protecting lead)</a:t>
            </a:r>
            <a:r>
              <a:rPr lang="ko-KR" altLang="en-US" b="1" dirty="0" smtClean="0"/>
              <a:t>능력은 홈팀이 우세하지만 </a:t>
            </a:r>
            <a:r>
              <a:rPr lang="ko-KR" altLang="en-US" b="1" dirty="0" err="1" smtClean="0"/>
              <a:t>역전골</a:t>
            </a:r>
            <a:r>
              <a:rPr lang="ko-KR" altLang="en-US" b="1" dirty="0" smtClean="0"/>
              <a:t> 리드</a:t>
            </a:r>
            <a:r>
              <a:rPr lang="en-US" altLang="ko-KR" b="1" dirty="0" smtClean="0"/>
              <a:t>(Reversing lead)</a:t>
            </a:r>
            <a:r>
              <a:rPr lang="ko-KR" altLang="en-US" b="1" dirty="0" smtClean="0"/>
              <a:t>능력이 </a:t>
            </a:r>
            <a:r>
              <a:rPr lang="ko-KR" altLang="en-US" b="1" dirty="0" err="1" smtClean="0"/>
              <a:t>원정팀이</a:t>
            </a:r>
            <a:r>
              <a:rPr lang="ko-KR" altLang="en-US" b="1" dirty="0" smtClean="0"/>
              <a:t> 우세한 관계로 홈팀이 큰 이점을 가져오지 못함</a:t>
            </a:r>
            <a:endParaRPr lang="en-US" altLang="ko-KR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 smtClean="0"/>
              <a:t>슈팅 대비 </a:t>
            </a:r>
            <a:r>
              <a:rPr lang="ko-KR" altLang="en-US" b="1" dirty="0" err="1" smtClean="0"/>
              <a:t>유효슛</a:t>
            </a:r>
            <a:r>
              <a:rPr lang="en-US" altLang="ko-KR" b="1" dirty="0" smtClean="0"/>
              <a:t>(shoot/target)</a:t>
            </a:r>
            <a:r>
              <a:rPr lang="ko-KR" altLang="en-US" b="1" dirty="0" smtClean="0"/>
              <a:t>능력은 홈팀이 근소한 우위를 보이지만 볼 소유</a:t>
            </a:r>
            <a:r>
              <a:rPr lang="en-US" altLang="ko-KR" b="1" dirty="0" smtClean="0"/>
              <a:t>(</a:t>
            </a:r>
            <a:r>
              <a:rPr lang="en-US" altLang="ko-KR" b="1" dirty="0" err="1" smtClean="0"/>
              <a:t>Disposs</a:t>
            </a:r>
            <a:r>
              <a:rPr lang="en-US" altLang="ko-KR" b="1" dirty="0" smtClean="0"/>
              <a:t>)</a:t>
            </a:r>
            <a:r>
              <a:rPr lang="ko-KR" altLang="en-US" b="1" dirty="0" smtClean="0"/>
              <a:t>능력이 홈팀이 부족하여 상대를 압도하는 경기력은 보이지 못할 것으로 보인다</a:t>
            </a:r>
            <a:r>
              <a:rPr lang="en-US" altLang="ko-KR" b="1" dirty="0" smtClean="0"/>
              <a:t>.</a:t>
            </a:r>
          </a:p>
          <a:p>
            <a:endParaRPr lang="en-US" altLang="ko-KR" b="1" dirty="0" smtClean="0"/>
          </a:p>
          <a:p>
            <a:endParaRPr lang="en-US" altLang="ko-KR" b="1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b="1" dirty="0" smtClean="0"/>
              <a:t>양팀의 상대전적을 보아 서로의 홈 어드밴티지를 제외하면 상성은 비등한 편으로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세부 데이터에서 홈팀인 맨유가 </a:t>
            </a:r>
            <a:r>
              <a:rPr lang="ko-KR" altLang="en-US" b="1" dirty="0" err="1" smtClean="0"/>
              <a:t>울브스를</a:t>
            </a:r>
            <a:r>
              <a:rPr lang="ko-KR" altLang="en-US" b="1" dirty="0" smtClean="0"/>
              <a:t> 상대로 </a:t>
            </a:r>
            <a:r>
              <a:rPr lang="ko-KR" altLang="en-US" b="1" dirty="0" err="1" smtClean="0"/>
              <a:t>데이터상</a:t>
            </a:r>
            <a:r>
              <a:rPr lang="ko-KR" altLang="en-US" b="1" dirty="0"/>
              <a:t> </a:t>
            </a:r>
            <a:r>
              <a:rPr lang="ko-KR" altLang="en-US" b="1" dirty="0" smtClean="0"/>
              <a:t>우세를 점하지 못하므로 선발라인업의 변수가 없다면 무승부 예상</a:t>
            </a:r>
            <a:endParaRPr lang="en-US" altLang="ko-KR" b="1" dirty="0" smtClean="0"/>
          </a:p>
          <a:p>
            <a:endParaRPr lang="en-US" altLang="ko-KR" b="1" dirty="0" smtClean="0"/>
          </a:p>
          <a:p>
            <a:endParaRPr lang="en-US" altLang="ko-KR" b="1" dirty="0"/>
          </a:p>
        </p:txBody>
      </p:sp>
      <p:pic>
        <p:nvPicPr>
          <p:cNvPr id="30" name="Picture 2" descr="https://d2zywfiolv4f83.cloudfront.net/img/teams/32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200" y="1394715"/>
            <a:ext cx="666750" cy="666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 descr="https://d2zywfiolv4f83.cloudfront.net/img/teams/161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5895" y="1394715"/>
            <a:ext cx="666750" cy="666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Content"/>
          <p:cNvSpPr txBox="1"/>
          <p:nvPr>
            <p:custDataLst>
              <p:custData r:id="rId2"/>
            </p:custDataLst>
          </p:nvPr>
        </p:nvSpPr>
        <p:spPr>
          <a:xfrm>
            <a:off x="730272" y="1048460"/>
            <a:ext cx="1106535" cy="323165"/>
          </a:xfrm>
          <a:prstGeom prst="rect">
            <a:avLst/>
          </a:prstGeom>
          <a:noFill/>
        </p:spPr>
        <p:txBody>
          <a:bodyPr wrap="square" lIns="91440" tIns="18288" rIns="91440" bIns="27432" rtlCol="0" anchor="ctr" anchorCtr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Man </a:t>
            </a:r>
            <a:r>
              <a:rPr lang="en-US" dirty="0" err="1" smtClean="0">
                <a:solidFill>
                  <a:srgbClr val="000000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Utd</a:t>
            </a:r>
            <a:endParaRPr lang="en-US" dirty="0" smtClean="0">
              <a:solidFill>
                <a:srgbClr val="000000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3" name="Content"/>
          <p:cNvSpPr txBox="1"/>
          <p:nvPr>
            <p:custDataLst>
              <p:custData r:id="rId3"/>
            </p:custDataLst>
          </p:nvPr>
        </p:nvSpPr>
        <p:spPr>
          <a:xfrm>
            <a:off x="7374531" y="1124569"/>
            <a:ext cx="1106535" cy="353943"/>
          </a:xfrm>
          <a:prstGeom prst="rect">
            <a:avLst/>
          </a:prstGeom>
          <a:noFill/>
        </p:spPr>
        <p:txBody>
          <a:bodyPr wrap="square" lIns="91440" tIns="18288" rIns="91440" bIns="27432" rtlCol="0" anchor="ctr" anchorCtr="0">
            <a:spAutoFit/>
          </a:bodyPr>
          <a:lstStyle/>
          <a:p>
            <a:r>
              <a:rPr lang="en-US" sz="2000" dirty="0" smtClean="0">
                <a:solidFill>
                  <a:srgbClr val="000000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Wolves</a:t>
            </a:r>
            <a:endParaRPr lang="en-US" sz="1200" dirty="0" smtClean="0">
              <a:solidFill>
                <a:srgbClr val="000000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2232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TabGroup"/>
          <p:cNvGrpSpPr/>
          <p:nvPr>
            <p:custDataLst>
              <p:custData r:id="rId1"/>
            </p:custDataLst>
          </p:nvPr>
        </p:nvGrpSpPr>
        <p:grpSpPr>
          <a:xfrm>
            <a:off x="105102" y="171938"/>
            <a:ext cx="11680092" cy="6686062"/>
            <a:chOff x="3145923" y="2600325"/>
            <a:chExt cx="3513043" cy="2017394"/>
          </a:xfrm>
        </p:grpSpPr>
        <p:sp>
          <p:nvSpPr>
            <p:cNvPr id="5" name="Container"/>
            <p:cNvSpPr/>
            <p:nvPr/>
          </p:nvSpPr>
          <p:spPr>
            <a:xfrm>
              <a:off x="3145923" y="2846816"/>
              <a:ext cx="3513043" cy="177090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71450" indent="-171450" algn="ctr" latinLnBrk="0">
                <a:buFont typeface="Arial" panose="020B0604020202020204" pitchFamily="34" charset="0"/>
                <a:buChar char="•"/>
              </a:pPr>
              <a:r>
                <a:rPr lang="en-US" altLang="ko-KR" sz="800" dirty="0">
                  <a:solidFill>
                    <a:srgbClr val="000000"/>
                  </a:solidFill>
                  <a:latin typeface="Segoe UI" pitchFamily="34" charset="0"/>
                  <a:cs typeface="Segoe UI" pitchFamily="34" charset="0"/>
                </a:rPr>
                <a:t>button</a:t>
              </a:r>
            </a:p>
            <a:p>
              <a:pPr marL="171450" marR="0" indent="-17145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endParaRPr kumimoji="0" 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" name="Tab3"/>
            <p:cNvSpPr txBox="1"/>
            <p:nvPr/>
          </p:nvSpPr>
          <p:spPr>
            <a:xfrm>
              <a:off x="4095246" y="2636505"/>
              <a:ext cx="807198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0" tIns="9144" rIns="45720" rtlCol="0">
              <a:noAutofit/>
            </a:bodyPr>
            <a:lstStyle/>
            <a:p>
              <a:pPr algn="ctr"/>
              <a:r>
                <a:rPr lang="en-US" sz="12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tab2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Tab2"/>
            <p:cNvSpPr txBox="1"/>
            <p:nvPr/>
          </p:nvSpPr>
          <p:spPr>
            <a:xfrm>
              <a:off x="4902444" y="2636505"/>
              <a:ext cx="807198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45720" tIns="9144" rIns="45720" rtlCol="0">
              <a:noAutofit/>
            </a:bodyPr>
            <a:lstStyle/>
            <a:p>
              <a:pPr algn="ctr"/>
              <a:r>
                <a:rPr lang="en-US" sz="12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tab3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8" name="Group 5"/>
            <p:cNvGrpSpPr/>
            <p:nvPr/>
          </p:nvGrpSpPr>
          <p:grpSpPr>
            <a:xfrm>
              <a:off x="3194744" y="2600325"/>
              <a:ext cx="900502" cy="246492"/>
              <a:chOff x="3473590" y="2698418"/>
              <a:chExt cx="582858" cy="210312"/>
            </a:xfrm>
          </p:grpSpPr>
          <p:sp>
            <p:nvSpPr>
              <p:cNvPr id="10" name="ActiveTab"/>
              <p:cNvSpPr txBox="1"/>
              <p:nvPr/>
            </p:nvSpPr>
            <p:spPr>
              <a:xfrm>
                <a:off x="3473590" y="2698418"/>
                <a:ext cx="582858" cy="210312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txBody>
              <a:bodyPr vertOverflow="ellipsis" lIns="0" tIns="18288" rIns="45720" rtlCol="0">
                <a:noAutofit/>
              </a:bodyPr>
              <a:lstStyle/>
              <a:p>
                <a:pPr algn="ctr"/>
                <a:r>
                  <a:rPr lang="ko-KR" altLang="en-US" sz="1600" dirty="0" smtClean="0"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데이터 </a:t>
                </a:r>
                <a:r>
                  <a:rPr lang="ko-KR" altLang="en-US" sz="1600" dirty="0" smtClean="0"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지표 설명</a:t>
                </a:r>
                <a:endParaRPr lang="en-US" sz="1600" dirty="0">
                  <a:latin typeface="Segoe UI" pitchFamily="34" charset="0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1" name="TabLine"/>
              <p:cNvSpPr/>
              <p:nvPr/>
            </p:nvSpPr>
            <p:spPr>
              <a:xfrm>
                <a:off x="3479835" y="2908730"/>
                <a:ext cx="570368" cy="0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9" name="Tab4"/>
            <p:cNvSpPr txBox="1"/>
            <p:nvPr/>
          </p:nvSpPr>
          <p:spPr>
            <a:xfrm>
              <a:off x="5709642" y="2636505"/>
              <a:ext cx="807198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45720" tIns="9144" rIns="45720" rtlCol="0">
              <a:noAutofit/>
            </a:bodyPr>
            <a:lstStyle/>
            <a:p>
              <a:pPr algn="ctr"/>
              <a:r>
                <a:rPr lang="en-US" sz="12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tab4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156201" y="1108772"/>
            <a:ext cx="11156455" cy="28007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dirty="0" smtClean="0"/>
              <a:t>GF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dirty="0" smtClean="0"/>
              <a:t>GA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ko-KR" sz="2000" b="1" kern="0" dirty="0" err="1" smtClean="0"/>
              <a:t>Protecting</a:t>
            </a:r>
            <a:r>
              <a:rPr lang="ko-KR" altLang="ko-KR" sz="2000" b="1" kern="0" dirty="0" smtClean="0"/>
              <a:t> </a:t>
            </a:r>
            <a:r>
              <a:rPr lang="ko-KR" altLang="ko-KR" sz="2000" b="1" kern="0" dirty="0" err="1"/>
              <a:t>lead</a:t>
            </a:r>
            <a:r>
              <a:rPr lang="ko-KR" altLang="ko-KR" sz="2000" b="1" kern="0" dirty="0"/>
              <a:t> </a:t>
            </a:r>
            <a:endParaRPr lang="ko-KR" altLang="ko-KR" sz="1600" b="1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kern="0" dirty="0"/>
              <a:t>Non-protecting lead</a:t>
            </a:r>
            <a:endParaRPr lang="ko-KR" altLang="ko-KR" sz="1600" b="1" kern="1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kern="0" dirty="0"/>
              <a:t>Reversing lead</a:t>
            </a:r>
            <a:endParaRPr lang="ko-KR" altLang="ko-KR" sz="1600" b="1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kern="0" dirty="0"/>
              <a:t>Shoot/target</a:t>
            </a:r>
            <a:endParaRPr lang="en-US" altLang="ko-KR" sz="2000" b="1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kern="0" dirty="0" smtClean="0"/>
              <a:t>Dispossession/Possession</a:t>
            </a:r>
            <a:endParaRPr lang="en-US" altLang="ko-KR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kern="100" dirty="0"/>
              <a:t>Error</a:t>
            </a:r>
            <a:endParaRPr lang="en-US" altLang="ko-KR" b="1" dirty="0" smtClean="0"/>
          </a:p>
          <a:p>
            <a:r>
              <a:rPr lang="en-US" altLang="ko-KR" b="1" dirty="0" smtClean="0"/>
              <a:t> 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3854185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문제점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ko-KR" dirty="0" smtClean="0"/>
              <a:t>분석 </a:t>
            </a:r>
            <a:r>
              <a:rPr lang="ko-KR" altLang="ko-KR" dirty="0"/>
              <a:t>및 </a:t>
            </a:r>
            <a:r>
              <a:rPr lang="ko-KR" altLang="ko-KR" dirty="0" err="1"/>
              <a:t>예측결과에</a:t>
            </a:r>
            <a:r>
              <a:rPr lang="ko-KR" altLang="ko-KR" dirty="0"/>
              <a:t> 대한 적중률 및 과거 내역이 공개되지 않는다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 err="1" smtClean="0"/>
              <a:t>예상스코어</a:t>
            </a:r>
            <a:r>
              <a:rPr lang="ko-KR" altLang="ko-KR" dirty="0" smtClean="0"/>
              <a:t> </a:t>
            </a:r>
            <a:r>
              <a:rPr lang="ko-KR" altLang="ko-KR" dirty="0"/>
              <a:t>결과 제공 외에 구체적인 분석 내용이 제공되지 않는다</a:t>
            </a:r>
          </a:p>
          <a:p>
            <a:r>
              <a:rPr lang="ko-KR" altLang="ko-KR" dirty="0" smtClean="0"/>
              <a:t>분석 </a:t>
            </a:r>
            <a:r>
              <a:rPr lang="ko-KR" altLang="ko-KR" dirty="0"/>
              <a:t>내용에 대한 주관적 </a:t>
            </a:r>
            <a:r>
              <a:rPr lang="ko-KR" altLang="ko-KR" dirty="0" err="1"/>
              <a:t>해석외에</a:t>
            </a:r>
            <a:r>
              <a:rPr lang="ko-KR" altLang="ko-KR" dirty="0"/>
              <a:t> 데이터에 기초한 객관적인 데이터 제공이 부족하다</a:t>
            </a:r>
            <a:r>
              <a:rPr lang="en-US" altLang="ko-KR" dirty="0"/>
              <a:t>.</a:t>
            </a:r>
            <a:endParaRPr lang="ko-KR" altLang="ko-KR" dirty="0"/>
          </a:p>
          <a:p>
            <a:r>
              <a:rPr lang="ko-KR" altLang="ko-KR" dirty="0" smtClean="0"/>
              <a:t>두 </a:t>
            </a:r>
            <a:r>
              <a:rPr lang="ko-KR" altLang="ko-KR" dirty="0"/>
              <a:t>팀의 시즌 전반적인 경기력 데이터만 제공</a:t>
            </a:r>
            <a:r>
              <a:rPr lang="en-US" altLang="ko-KR" dirty="0"/>
              <a:t>, </a:t>
            </a:r>
            <a:r>
              <a:rPr lang="ko-KR" altLang="ko-KR" dirty="0"/>
              <a:t>최근 경기력에 대한 전적 외에 데이터 제공 미흡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0467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6893" y="0"/>
            <a:ext cx="10515600" cy="1325563"/>
          </a:xfrm>
        </p:spPr>
        <p:txBody>
          <a:bodyPr/>
          <a:lstStyle/>
          <a:p>
            <a:r>
              <a:rPr lang="en-US" altLang="ko-KR" dirty="0" smtClean="0"/>
              <a:t>Solution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76893" y="1053193"/>
            <a:ext cx="10515600" cy="5494563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dirty="0" smtClean="0"/>
              <a:t>Q: </a:t>
            </a:r>
            <a:r>
              <a:rPr lang="ko-KR" altLang="en-US" b="1" dirty="0"/>
              <a:t>어떻게 하면 웹사이트의 신뢰도 및 </a:t>
            </a:r>
            <a:r>
              <a:rPr lang="ko-KR" altLang="en-US" b="1" dirty="0" err="1"/>
              <a:t>방문율을</a:t>
            </a:r>
            <a:r>
              <a:rPr lang="ko-KR" altLang="en-US" b="1" dirty="0"/>
              <a:t> 높일 수 있을까</a:t>
            </a:r>
            <a:r>
              <a:rPr lang="en-US" altLang="ko-KR" b="1" dirty="0"/>
              <a:t>?</a:t>
            </a:r>
            <a:r>
              <a:rPr lang="ko-KR" altLang="en-US" b="1" dirty="0"/>
              <a:t> </a:t>
            </a:r>
            <a:endParaRPr lang="ko-KR" altLang="en-US" sz="3600" b="1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 smtClean="0"/>
              <a:t>-</a:t>
            </a:r>
            <a:r>
              <a:rPr lang="ko-KR" altLang="en-US" dirty="0" smtClean="0"/>
              <a:t>해당 웹사이트의 분석결과에 따른 적중률 공개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 smtClean="0"/>
              <a:t>-</a:t>
            </a:r>
            <a:r>
              <a:rPr lang="ko-KR" altLang="en-US" dirty="0" smtClean="0"/>
              <a:t>분석결과에 대한 객관적 데이터를 </a:t>
            </a:r>
            <a:r>
              <a:rPr lang="ko-KR" altLang="en-US" dirty="0" err="1" smtClean="0"/>
              <a:t>바탕으로한</a:t>
            </a:r>
            <a:r>
              <a:rPr lang="ko-KR" altLang="en-US" dirty="0" smtClean="0"/>
              <a:t> 근거 제시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 smtClean="0"/>
              <a:t>Q:</a:t>
            </a:r>
            <a:r>
              <a:rPr lang="ko-KR" altLang="en-US" b="1" dirty="0"/>
              <a:t>어떻게 하면 사용자에게 직관적인 </a:t>
            </a:r>
            <a:r>
              <a:rPr lang="en-US" altLang="ko-KR" b="1" dirty="0"/>
              <a:t>UI</a:t>
            </a:r>
            <a:r>
              <a:rPr lang="ko-KR" altLang="en-US" b="1" dirty="0"/>
              <a:t>를 제공할 수 있을까</a:t>
            </a:r>
            <a:r>
              <a:rPr lang="en-US" altLang="ko-KR" b="1" dirty="0"/>
              <a:t>?</a:t>
            </a:r>
            <a:r>
              <a:rPr lang="ko-KR" altLang="en-US" b="1" dirty="0"/>
              <a:t>  </a:t>
            </a:r>
            <a:endParaRPr lang="ko-KR" altLang="en-US" sz="3600" b="1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ko-KR" dirty="0" smtClean="0"/>
              <a:t>-</a:t>
            </a:r>
            <a:r>
              <a:rPr lang="ko-KR" altLang="ko-KR" dirty="0"/>
              <a:t>타 사이트에서 확인 가능한 경기에 대한 기본적인 정보</a:t>
            </a:r>
            <a:r>
              <a:rPr lang="en-US" altLang="ko-KR" dirty="0"/>
              <a:t>(</a:t>
            </a:r>
            <a:r>
              <a:rPr lang="ko-KR" altLang="ko-KR" dirty="0"/>
              <a:t>라인업</a:t>
            </a:r>
            <a:r>
              <a:rPr lang="en-US" altLang="ko-KR" dirty="0"/>
              <a:t>,</a:t>
            </a:r>
            <a:r>
              <a:rPr lang="ko-KR" altLang="ko-KR" dirty="0" err="1"/>
              <a:t>최근전적</a:t>
            </a:r>
            <a:r>
              <a:rPr lang="en-US" altLang="ko-KR" dirty="0"/>
              <a:t>,</a:t>
            </a:r>
            <a:r>
              <a:rPr lang="ko-KR" altLang="ko-KR" dirty="0"/>
              <a:t>상대전적</a:t>
            </a:r>
            <a:r>
              <a:rPr lang="en-US" altLang="ko-KR" dirty="0"/>
              <a:t>,</a:t>
            </a:r>
            <a:r>
              <a:rPr lang="ko-KR" altLang="ko-KR" dirty="0"/>
              <a:t>순위 등</a:t>
            </a:r>
            <a:r>
              <a:rPr lang="en-US" altLang="ko-KR" dirty="0"/>
              <a:t>)</a:t>
            </a:r>
            <a:r>
              <a:rPr lang="ko-KR" altLang="ko-KR" dirty="0"/>
              <a:t>는</a:t>
            </a:r>
            <a:r>
              <a:rPr lang="en-US" altLang="ko-KR" dirty="0"/>
              <a:t> UI</a:t>
            </a:r>
            <a:r>
              <a:rPr lang="ko-KR" altLang="ko-KR" dirty="0"/>
              <a:t>에서 배제한다</a:t>
            </a:r>
            <a:r>
              <a:rPr lang="en-US" altLang="ko-KR" dirty="0"/>
              <a:t>.</a:t>
            </a:r>
            <a:endParaRPr lang="ko-KR" altLang="ko-KR" dirty="0"/>
          </a:p>
          <a:p>
            <a:pPr marL="0" indent="0">
              <a:buNone/>
            </a:pPr>
            <a:r>
              <a:rPr lang="en-US" altLang="ko-KR" dirty="0"/>
              <a:t> </a:t>
            </a:r>
            <a:endParaRPr lang="ko-KR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ko-KR" dirty="0"/>
              <a:t>경기 분석결과에 대한 근거로 제공하는 데이터들을 각종 그래프를 이용해 시각적으로 제공한다</a:t>
            </a:r>
          </a:p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3442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Crazy 8‘s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813" y="1482725"/>
            <a:ext cx="7781173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39842" y="1828799"/>
            <a:ext cx="311059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 </a:t>
            </a:r>
            <a:r>
              <a:rPr lang="ko-KR" altLang="en-US" dirty="0" err="1" smtClean="0"/>
              <a:t>메인화면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좌측위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2 </a:t>
            </a:r>
            <a:r>
              <a:rPr lang="ko-KR" altLang="en-US" dirty="0" smtClean="0"/>
              <a:t>경기 페이지</a:t>
            </a:r>
            <a:endParaRPr lang="en-US" altLang="ko-KR" dirty="0" smtClean="0"/>
          </a:p>
          <a:p>
            <a:r>
              <a:rPr lang="en-US" altLang="ko-KR" dirty="0" smtClean="0"/>
              <a:t>3 </a:t>
            </a:r>
            <a:r>
              <a:rPr lang="ko-KR" altLang="en-US" dirty="0" err="1" smtClean="0"/>
              <a:t>경기분석표</a:t>
            </a:r>
            <a:endParaRPr lang="en-US" altLang="ko-KR" dirty="0" smtClean="0"/>
          </a:p>
          <a:p>
            <a:r>
              <a:rPr lang="en-US" altLang="ko-KR" dirty="0" smtClean="0"/>
              <a:t>4 </a:t>
            </a:r>
            <a:r>
              <a:rPr lang="ko-KR" altLang="en-US" dirty="0" err="1" smtClean="0"/>
              <a:t>데이터지표</a:t>
            </a:r>
            <a:r>
              <a:rPr lang="ko-KR" altLang="en-US" dirty="0"/>
              <a:t> </a:t>
            </a:r>
            <a:r>
              <a:rPr lang="ko-KR" altLang="en-US" dirty="0" smtClean="0"/>
              <a:t>설명</a:t>
            </a:r>
            <a:endParaRPr lang="en-US" altLang="ko-KR" dirty="0" smtClean="0"/>
          </a:p>
          <a:p>
            <a:r>
              <a:rPr lang="en-US" altLang="ko-KR" dirty="0" smtClean="0"/>
              <a:t>5 </a:t>
            </a:r>
            <a:r>
              <a:rPr lang="ko-KR" altLang="en-US" dirty="0" smtClean="0"/>
              <a:t>배당률 비교</a:t>
            </a:r>
            <a:endParaRPr lang="en-US" altLang="ko-KR" dirty="0" smtClean="0"/>
          </a:p>
          <a:p>
            <a:r>
              <a:rPr lang="en-US" altLang="ko-KR" dirty="0" smtClean="0"/>
              <a:t>6 </a:t>
            </a:r>
            <a:r>
              <a:rPr lang="ko-KR" altLang="en-US" dirty="0" smtClean="0"/>
              <a:t>기간 범위내 적중률 </a:t>
            </a:r>
            <a:endParaRPr lang="en-US" altLang="ko-KR" dirty="0" smtClean="0"/>
          </a:p>
          <a:p>
            <a:r>
              <a:rPr lang="en-US" altLang="ko-KR" dirty="0" smtClean="0"/>
              <a:t>7 </a:t>
            </a:r>
            <a:r>
              <a:rPr lang="ko-KR" altLang="en-US" dirty="0" smtClean="0"/>
              <a:t>타 사이트 적중률 비교</a:t>
            </a:r>
            <a:endParaRPr lang="en-US" altLang="ko-KR" dirty="0"/>
          </a:p>
          <a:p>
            <a:r>
              <a:rPr lang="en-US" altLang="ko-KR" dirty="0" smtClean="0"/>
              <a:t>8 </a:t>
            </a:r>
            <a:r>
              <a:rPr lang="ko-KR" altLang="en-US" dirty="0" smtClean="0"/>
              <a:t>데이터</a:t>
            </a:r>
            <a:r>
              <a:rPr lang="en-US" altLang="ko-KR" dirty="0" smtClean="0"/>
              <a:t>,</a:t>
            </a:r>
            <a:r>
              <a:rPr lang="ko-KR" altLang="en-US" dirty="0" smtClean="0"/>
              <a:t>팀 중에 높은 적중률 순위 비교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4157149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15005" y="135251"/>
            <a:ext cx="10515600" cy="489424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dirty="0" smtClean="0"/>
              <a:t>스토리보드</a:t>
            </a:r>
            <a:endParaRPr lang="ko-KR" altLang="en-US" sz="14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3590" y="4258960"/>
            <a:ext cx="4595864" cy="259904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3590" y="694817"/>
            <a:ext cx="4492830" cy="285336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005" y="697007"/>
            <a:ext cx="4621018" cy="285117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005" y="4211137"/>
            <a:ext cx="4638670" cy="2694686"/>
          </a:xfrm>
          <a:prstGeom prst="rect">
            <a:avLst/>
          </a:prstGeom>
        </p:spPr>
      </p:pic>
      <p:sp>
        <p:nvSpPr>
          <p:cNvPr id="8" name="오른쪽 화살표 7"/>
          <p:cNvSpPr/>
          <p:nvPr/>
        </p:nvSpPr>
        <p:spPr>
          <a:xfrm>
            <a:off x="5136023" y="3197944"/>
            <a:ext cx="1263683" cy="411034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아래쪽 화살표 9"/>
          <p:cNvSpPr/>
          <p:nvPr/>
        </p:nvSpPr>
        <p:spPr>
          <a:xfrm>
            <a:off x="6298536" y="3511789"/>
            <a:ext cx="354859" cy="844361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화살표 10"/>
          <p:cNvSpPr/>
          <p:nvPr/>
        </p:nvSpPr>
        <p:spPr>
          <a:xfrm rot="10800000">
            <a:off x="5112965" y="4163976"/>
            <a:ext cx="1240625" cy="364254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612397" y="2874349"/>
            <a:ext cx="1598063" cy="46948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1 </a:t>
            </a:r>
            <a:r>
              <a:rPr lang="ko-KR" altLang="en-US" dirty="0" err="1" smtClean="0"/>
              <a:t>메인화면</a:t>
            </a:r>
            <a:endParaRPr lang="en-US" altLang="ko-KR" dirty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3054906" y="2874349"/>
            <a:ext cx="1598063" cy="46948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600" dirty="0"/>
              <a:t>2 </a:t>
            </a:r>
            <a:r>
              <a:rPr lang="ko-KR" altLang="en-US" sz="1600" dirty="0"/>
              <a:t>경기 페이지</a:t>
            </a:r>
            <a:endParaRPr lang="en-US" altLang="ko-KR" sz="1600" dirty="0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6653395" y="2801006"/>
            <a:ext cx="1598063" cy="46948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/>
              <a:t>경기분석표</a:t>
            </a:r>
          </a:p>
        </p:txBody>
      </p:sp>
      <p:sp>
        <p:nvSpPr>
          <p:cNvPr id="15" name="모서리가 둥근 직사각형 14"/>
          <p:cNvSpPr/>
          <p:nvPr/>
        </p:nvSpPr>
        <p:spPr>
          <a:xfrm>
            <a:off x="9053350" y="2801006"/>
            <a:ext cx="1598063" cy="46948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600" dirty="0"/>
              <a:t>4 </a:t>
            </a:r>
            <a:r>
              <a:rPr lang="ko-KR" altLang="en-US" sz="1600" dirty="0" err="1"/>
              <a:t>데이터지표</a:t>
            </a:r>
            <a:r>
              <a:rPr lang="ko-KR" altLang="en-US" sz="1600" dirty="0"/>
              <a:t> 설명</a:t>
            </a:r>
            <a:endParaRPr lang="en-US" altLang="ko-KR" sz="1600" dirty="0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687885" y="6308334"/>
            <a:ext cx="1598063" cy="46948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600" dirty="0"/>
              <a:t>7 </a:t>
            </a:r>
            <a:r>
              <a:rPr lang="ko-KR" altLang="en-US" sz="1600" dirty="0"/>
              <a:t>타 사이트 적중률 비교</a:t>
            </a:r>
            <a:endParaRPr lang="en-US" altLang="ko-KR" sz="1600" dirty="0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2854295" y="6308334"/>
            <a:ext cx="2281727" cy="46948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600" dirty="0"/>
              <a:t>8 </a:t>
            </a:r>
            <a:r>
              <a:rPr lang="ko-KR" altLang="en-US" sz="1600" dirty="0"/>
              <a:t>데이터</a:t>
            </a:r>
            <a:r>
              <a:rPr lang="en-US" altLang="ko-KR" sz="1600" dirty="0"/>
              <a:t>,</a:t>
            </a:r>
            <a:r>
              <a:rPr lang="ko-KR" altLang="en-US" sz="1600" dirty="0"/>
              <a:t>팀 중에 높은 적중률 순위 비교</a:t>
            </a:r>
            <a:endParaRPr lang="en-US" altLang="ko-KR" sz="1600" dirty="0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6653394" y="6183250"/>
            <a:ext cx="1598063" cy="46948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600" dirty="0"/>
              <a:t>5 </a:t>
            </a:r>
            <a:r>
              <a:rPr lang="ko-KR" altLang="en-US" sz="1600" dirty="0"/>
              <a:t>배당률 비교</a:t>
            </a:r>
            <a:endParaRPr lang="en-US" altLang="ko-KR" sz="1600" dirty="0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9148222" y="6189249"/>
            <a:ext cx="1598063" cy="46948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600" dirty="0"/>
              <a:t>6 </a:t>
            </a:r>
            <a:r>
              <a:rPr lang="ko-KR" altLang="en-US" sz="1600" dirty="0"/>
              <a:t>기간 범위내 적중률 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745365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445" y="100206"/>
            <a:ext cx="10515600" cy="609096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P</a:t>
            </a:r>
            <a:r>
              <a:rPr lang="en-US" altLang="ko-KR" dirty="0" smtClean="0"/>
              <a:t>rototype</a:t>
            </a:r>
            <a:endParaRPr lang="ko-KR" altLang="en-US" dirty="0"/>
          </a:p>
        </p:txBody>
      </p:sp>
      <p:graphicFrame>
        <p:nvGraphicFramePr>
          <p:cNvPr id="7" name="내용 개체 틀 6"/>
          <p:cNvGraphicFramePr>
            <a:graphicFrameLocks noGrp="1"/>
          </p:cNvGraphicFramePr>
          <p:nvPr>
            <p:ph idx="1"/>
            <p:extLst/>
          </p:nvPr>
        </p:nvGraphicFramePr>
        <p:xfrm>
          <a:off x="8090115" y="306865"/>
          <a:ext cx="3409629" cy="35801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내용 개체 틀 6"/>
          <p:cNvGraphicFramePr>
            <a:graphicFrameLocks/>
          </p:cNvGraphicFramePr>
          <p:nvPr>
            <p:extLst/>
          </p:nvPr>
        </p:nvGraphicFramePr>
        <p:xfrm>
          <a:off x="7880888" y="3546530"/>
          <a:ext cx="3828083" cy="35801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10" name="그림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6520" y="1317357"/>
            <a:ext cx="7952670" cy="5406844"/>
          </a:xfrm>
          <a:prstGeom prst="rect">
            <a:avLst/>
          </a:prstGeom>
        </p:spPr>
      </p:pic>
      <p:grpSp>
        <p:nvGrpSpPr>
          <p:cNvPr id="12" name="SearchBox"/>
          <p:cNvGrpSpPr/>
          <p:nvPr>
            <p:custDataLst>
              <p:custData r:id="rId1"/>
            </p:custDataLst>
          </p:nvPr>
        </p:nvGrpSpPr>
        <p:grpSpPr>
          <a:xfrm>
            <a:off x="294820" y="729505"/>
            <a:ext cx="4715634" cy="567648"/>
            <a:chOff x="4111925" y="3293648"/>
            <a:chExt cx="962996" cy="310896"/>
          </a:xfrm>
        </p:grpSpPr>
        <p:sp>
          <p:nvSpPr>
            <p:cNvPr id="13" name="Content"/>
            <p:cNvSpPr/>
            <p:nvPr/>
          </p:nvSpPr>
          <p:spPr>
            <a:xfrm>
              <a:off x="4111925" y="3328416"/>
              <a:ext cx="920151" cy="22860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31" tIns="48766" rIns="97531" bIns="48766" rtlCol="0" anchor="ctr"/>
            <a:lstStyle/>
            <a:p>
              <a:r>
                <a:rPr lang="en-US" sz="1200" i="1" dirty="0" smtClean="0">
                  <a:solidFill>
                    <a:srgbClr val="FFFFFF">
                      <a:lumMod val="50000"/>
                    </a:srgbClr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Round or Team name</a:t>
              </a:r>
              <a:endParaRPr lang="en-US" sz="1050" i="1" dirty="0">
                <a:solidFill>
                  <a:srgbClr val="FFFFFF">
                    <a:lumMod val="50000"/>
                  </a:srgbClr>
                </a:solidFill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4" name="Icon" descr="C:\Users\t-dantay\Documents\WPIcons\appbar.feature.search.rest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4025" y="3293648"/>
              <a:ext cx="310896" cy="310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Content"/>
          <p:cNvSpPr/>
          <p:nvPr>
            <p:custDataLst>
              <p:custData r:id="rId2"/>
            </p:custDataLst>
          </p:nvPr>
        </p:nvSpPr>
        <p:spPr>
          <a:xfrm>
            <a:off x="5138324" y="887380"/>
            <a:ext cx="1106592" cy="228600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 err="1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seach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881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earchBox"/>
          <p:cNvGrpSpPr/>
          <p:nvPr>
            <p:custDataLst>
              <p:custData r:id="rId1"/>
            </p:custDataLst>
          </p:nvPr>
        </p:nvGrpSpPr>
        <p:grpSpPr>
          <a:xfrm>
            <a:off x="209550" y="446986"/>
            <a:ext cx="4715634" cy="567648"/>
            <a:chOff x="4111925" y="3293648"/>
            <a:chExt cx="962996" cy="310896"/>
          </a:xfrm>
        </p:grpSpPr>
        <p:sp>
          <p:nvSpPr>
            <p:cNvPr id="52" name="Content"/>
            <p:cNvSpPr/>
            <p:nvPr/>
          </p:nvSpPr>
          <p:spPr>
            <a:xfrm>
              <a:off x="4111925" y="3328416"/>
              <a:ext cx="920151" cy="228600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31" tIns="48766" rIns="97531" bIns="48766" rtlCol="0" anchor="ctr"/>
            <a:lstStyle/>
            <a:p>
              <a:r>
                <a:rPr lang="en-US" sz="1200" i="1" dirty="0" smtClean="0">
                  <a:solidFill>
                    <a:srgbClr val="FFFFFF">
                      <a:lumMod val="50000"/>
                    </a:srgbClr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Round or Team name</a:t>
              </a:r>
              <a:endParaRPr lang="en-US" sz="1050" i="1" dirty="0">
                <a:solidFill>
                  <a:srgbClr val="FFFFFF">
                    <a:lumMod val="50000"/>
                  </a:srgbClr>
                </a:solidFill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53" name="Icon" descr="C:\Users\t-dantay\Documents\WPIcons\appbar.feature.search.rest.png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4025" y="3293648"/>
              <a:ext cx="310896" cy="310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1" name="Content"/>
          <p:cNvSpPr/>
          <p:nvPr>
            <p:custDataLst>
              <p:custData r:id="rId2"/>
            </p:custDataLst>
          </p:nvPr>
        </p:nvSpPr>
        <p:spPr>
          <a:xfrm>
            <a:off x="5053054" y="604861"/>
            <a:ext cx="1106592" cy="228600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 err="1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seach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grpSp>
        <p:nvGrpSpPr>
          <p:cNvPr id="165" name="TabGroup"/>
          <p:cNvGrpSpPr/>
          <p:nvPr>
            <p:custDataLst>
              <p:custData r:id="rId3"/>
            </p:custDataLst>
          </p:nvPr>
        </p:nvGrpSpPr>
        <p:grpSpPr>
          <a:xfrm>
            <a:off x="95251" y="2303579"/>
            <a:ext cx="11072334" cy="4411546"/>
            <a:chOff x="3138993" y="2600325"/>
            <a:chExt cx="3513043" cy="2017394"/>
          </a:xfrm>
        </p:grpSpPr>
        <p:sp>
          <p:nvSpPr>
            <p:cNvPr id="166" name="Container"/>
            <p:cNvSpPr/>
            <p:nvPr/>
          </p:nvSpPr>
          <p:spPr>
            <a:xfrm>
              <a:off x="3138993" y="2846816"/>
              <a:ext cx="3513043" cy="1770903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solidFill>
                <a:srgbClr val="FFFFFF">
                  <a:lumMod val="50000"/>
                </a:srgbClr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7" name="Tab3"/>
            <p:cNvSpPr txBox="1"/>
            <p:nvPr/>
          </p:nvSpPr>
          <p:spPr>
            <a:xfrm>
              <a:off x="4095246" y="2636505"/>
              <a:ext cx="681780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0" tIns="9144" rIns="45720" rtlCol="0">
              <a:noAutofit/>
            </a:bodyPr>
            <a:lstStyle/>
            <a:p>
              <a:pPr algn="ctr"/>
              <a:r>
                <a:rPr lang="ko-KR" altLang="en-US" sz="1600" dirty="0" err="1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승부제표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8" name="Tab2"/>
            <p:cNvSpPr txBox="1"/>
            <p:nvPr/>
          </p:nvSpPr>
          <p:spPr>
            <a:xfrm>
              <a:off x="4786674" y="2636505"/>
              <a:ext cx="635633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45720" tIns="9144" rIns="45720" rtlCol="0">
              <a:noAutofit/>
            </a:bodyPr>
            <a:lstStyle/>
            <a:p>
              <a:pPr algn="ctr"/>
              <a:r>
                <a:rPr lang="ko-KR" altLang="en-US" sz="16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데이터 상세</a:t>
              </a:r>
              <a:r>
                <a:rPr lang="en-US" sz="16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 </a:t>
              </a:r>
              <a:endParaRPr lang="en-US" sz="16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169" name="Group 5"/>
            <p:cNvGrpSpPr/>
            <p:nvPr/>
          </p:nvGrpSpPr>
          <p:grpSpPr>
            <a:xfrm>
              <a:off x="3194744" y="2600325"/>
              <a:ext cx="900502" cy="246492"/>
              <a:chOff x="3473590" y="2698418"/>
              <a:chExt cx="582858" cy="210312"/>
            </a:xfrm>
          </p:grpSpPr>
          <p:sp>
            <p:nvSpPr>
              <p:cNvPr id="171" name="ActiveTab"/>
              <p:cNvSpPr txBox="1"/>
              <p:nvPr/>
            </p:nvSpPr>
            <p:spPr>
              <a:xfrm>
                <a:off x="3473590" y="2698418"/>
                <a:ext cx="582858" cy="210312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txBody>
              <a:bodyPr vertOverflow="ellipsis" lIns="0" tIns="18288" rIns="45720" rtlCol="0">
                <a:noAutofit/>
              </a:bodyPr>
              <a:lstStyle/>
              <a:p>
                <a:pPr algn="ctr"/>
                <a:r>
                  <a:rPr lang="en-US" sz="2000" dirty="0" smtClean="0"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Prediction</a:t>
                </a:r>
                <a:endParaRPr lang="en-US" sz="1200" dirty="0">
                  <a:latin typeface="Segoe UI" pitchFamily="34" charset="0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72" name="TabLine"/>
              <p:cNvSpPr/>
              <p:nvPr/>
            </p:nvSpPr>
            <p:spPr>
              <a:xfrm>
                <a:off x="3479835" y="2908730"/>
                <a:ext cx="570368" cy="0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170" name="Tab4"/>
            <p:cNvSpPr txBox="1"/>
            <p:nvPr/>
          </p:nvSpPr>
          <p:spPr>
            <a:xfrm>
              <a:off x="5422307" y="2636505"/>
              <a:ext cx="517013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45720" tIns="9144" rIns="45720" rtlCol="0">
              <a:noAutofit/>
            </a:bodyPr>
            <a:lstStyle/>
            <a:p>
              <a:pPr algn="ctr"/>
              <a:r>
                <a:rPr lang="ko-KR" altLang="en-US" sz="16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배당률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026" name="Picture 2" descr="https://d2zywfiolv4f83.cloudfront.net/img/teams/32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200" y="1394715"/>
            <a:ext cx="666750" cy="666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d2zywfiolv4f83.cloudfront.net/img/teams/161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6254" y="1380184"/>
            <a:ext cx="666750" cy="666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2" name="Content"/>
          <p:cNvSpPr txBox="1"/>
          <p:nvPr>
            <p:custDataLst>
              <p:custData r:id="rId4"/>
            </p:custDataLst>
          </p:nvPr>
        </p:nvSpPr>
        <p:spPr>
          <a:xfrm>
            <a:off x="730272" y="1048460"/>
            <a:ext cx="1106535" cy="323165"/>
          </a:xfrm>
          <a:prstGeom prst="rect">
            <a:avLst/>
          </a:prstGeom>
          <a:noFill/>
        </p:spPr>
        <p:txBody>
          <a:bodyPr wrap="square" lIns="91440" tIns="18288" rIns="91440" bIns="27432" rtlCol="0" anchor="ctr" anchorCtr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Man </a:t>
            </a:r>
            <a:r>
              <a:rPr lang="en-US" dirty="0" err="1" smtClean="0">
                <a:solidFill>
                  <a:srgbClr val="000000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Utd</a:t>
            </a:r>
            <a:endParaRPr lang="en-US" dirty="0" smtClean="0">
              <a:solidFill>
                <a:srgbClr val="000000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3" name="Content"/>
          <p:cNvSpPr txBox="1"/>
          <p:nvPr>
            <p:custDataLst>
              <p:custData r:id="rId5"/>
            </p:custDataLst>
          </p:nvPr>
        </p:nvSpPr>
        <p:spPr>
          <a:xfrm>
            <a:off x="9114128" y="1053566"/>
            <a:ext cx="1106535" cy="353943"/>
          </a:xfrm>
          <a:prstGeom prst="rect">
            <a:avLst/>
          </a:prstGeom>
          <a:noFill/>
        </p:spPr>
        <p:txBody>
          <a:bodyPr wrap="square" lIns="91440" tIns="18288" rIns="91440" bIns="27432" rtlCol="0" anchor="ctr" anchorCtr="0">
            <a:spAutoFit/>
          </a:bodyPr>
          <a:lstStyle/>
          <a:p>
            <a:r>
              <a:rPr lang="en-US" sz="2000" dirty="0" smtClean="0">
                <a:solidFill>
                  <a:srgbClr val="000000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Wolves</a:t>
            </a:r>
            <a:endParaRPr lang="en-US" sz="1200" dirty="0" smtClean="0">
              <a:solidFill>
                <a:srgbClr val="000000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graphicFrame>
        <p:nvGraphicFramePr>
          <p:cNvPr id="194" name="내용 개체 틀 6"/>
          <p:cNvGraphicFramePr>
            <a:graphicFrameLocks/>
          </p:cNvGraphicFramePr>
          <p:nvPr>
            <p:extLst/>
          </p:nvPr>
        </p:nvGraphicFramePr>
        <p:xfrm>
          <a:off x="209550" y="3705225"/>
          <a:ext cx="3000375" cy="28746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graphicFrame>
        <p:nvGraphicFramePr>
          <p:cNvPr id="195" name="내용 개체 틀 6"/>
          <p:cNvGraphicFramePr>
            <a:graphicFrameLocks/>
          </p:cNvGraphicFramePr>
          <p:nvPr>
            <p:extLst/>
          </p:nvPr>
        </p:nvGraphicFramePr>
        <p:xfrm>
          <a:off x="4106162" y="3705225"/>
          <a:ext cx="3000375" cy="28746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graphicFrame>
        <p:nvGraphicFramePr>
          <p:cNvPr id="196" name="내용 개체 틀 6"/>
          <p:cNvGraphicFramePr>
            <a:graphicFrameLocks/>
          </p:cNvGraphicFramePr>
          <p:nvPr>
            <p:extLst/>
          </p:nvPr>
        </p:nvGraphicFramePr>
        <p:xfrm>
          <a:off x="8167209" y="3705225"/>
          <a:ext cx="3000375" cy="28746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3"/>
          </a:graphicData>
        </a:graphic>
      </p:graphicFrame>
      <p:pic>
        <p:nvPicPr>
          <p:cNvPr id="1024" name="그림 102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26251" y="1979966"/>
            <a:ext cx="2314575" cy="323612"/>
          </a:xfrm>
          <a:prstGeom prst="rect">
            <a:avLst/>
          </a:prstGeom>
        </p:spPr>
      </p:pic>
      <p:pic>
        <p:nvPicPr>
          <p:cNvPr id="1025" name="그림 1024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479966" y="2046935"/>
            <a:ext cx="2219325" cy="316785"/>
          </a:xfrm>
          <a:prstGeom prst="rect">
            <a:avLst/>
          </a:prstGeom>
        </p:spPr>
      </p:pic>
      <p:sp>
        <p:nvSpPr>
          <p:cNvPr id="201" name="Tab4"/>
          <p:cNvSpPr txBox="1"/>
          <p:nvPr/>
        </p:nvSpPr>
        <p:spPr>
          <a:xfrm>
            <a:off x="8921262" y="2382695"/>
            <a:ext cx="1629511" cy="459901"/>
          </a:xfrm>
          <a:prstGeom prst="rect">
            <a:avLst/>
          </a:prstGeom>
          <a:solidFill>
            <a:srgbClr val="FFFFFF">
              <a:lumMod val="85000"/>
            </a:srgbClr>
          </a:solidFill>
          <a:ln w="3175">
            <a:solidFill>
              <a:srgbClr val="FFFFFF">
                <a:lumMod val="50000"/>
              </a:srgbClr>
            </a:solidFill>
          </a:ln>
        </p:spPr>
        <p:txBody>
          <a:bodyPr vertOverflow="ellipsis" lIns="45720" tIns="9144" rIns="45720" rtlCol="0">
            <a:noAutofit/>
          </a:bodyPr>
          <a:lstStyle/>
          <a:p>
            <a:pPr algn="ctr"/>
            <a:r>
              <a:rPr lang="ko-KR" altLang="en-US" sz="1600" dirty="0" smtClean="0">
                <a:latin typeface="Segoe UI" pitchFamily="34" charset="0"/>
                <a:ea typeface="Segoe UI" pitchFamily="34" charset="0"/>
                <a:cs typeface="Segoe UI" pitchFamily="34" charset="0"/>
              </a:rPr>
              <a:t>지난 적중률 비교</a:t>
            </a:r>
            <a:endParaRPr lang="en-US" sz="1600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02" name="Content"/>
          <p:cNvSpPr/>
          <p:nvPr>
            <p:custDataLst>
              <p:custData r:id="rId6"/>
            </p:custDataLst>
          </p:nvPr>
        </p:nvSpPr>
        <p:spPr>
          <a:xfrm>
            <a:off x="2408238" y="1111355"/>
            <a:ext cx="6071727" cy="1090167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lIns="45720" tIns="27432" rIns="0" bIns="0" rtlCol="0" anchor="t" anchorCtr="0"/>
          <a:lstStyle/>
          <a:p>
            <a:pPr algn="ctr"/>
            <a:r>
              <a:rPr lang="ko-KR" altLang="en-US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상대 전적</a:t>
            </a:r>
            <a:endParaRPr lang="en-US" altLang="ko-KR" sz="2000" dirty="0" smtClean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  <a:p>
            <a:pPr algn="ctr"/>
            <a:r>
              <a:rPr lang="en-US" sz="2000" dirty="0" smtClean="0">
                <a:latin typeface="Segoe UI" pitchFamily="34" charset="0"/>
                <a:cs typeface="Segoe UI" pitchFamily="34" charset="0"/>
              </a:rPr>
              <a:t>Home vs Away			Away vs Home</a:t>
            </a:r>
          </a:p>
          <a:p>
            <a:pPr algn="ctr"/>
            <a:r>
              <a:rPr lang="en-US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1</a:t>
            </a:r>
            <a:r>
              <a:rPr lang="ko-KR" altLang="en-US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승 </a:t>
            </a:r>
            <a:r>
              <a:rPr lang="en-US" altLang="ko-KR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1</a:t>
            </a:r>
            <a:r>
              <a:rPr lang="ko-KR" altLang="en-US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무</a:t>
            </a:r>
            <a:r>
              <a:rPr lang="en-US" altLang="ko-KR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					1</a:t>
            </a:r>
            <a:r>
              <a:rPr lang="ko-KR" altLang="en-US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승</a:t>
            </a:r>
            <a:r>
              <a:rPr lang="en-US" altLang="ko-KR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1</a:t>
            </a:r>
            <a:r>
              <a:rPr lang="ko-KR" altLang="en-US" sz="20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무</a:t>
            </a:r>
            <a:endParaRPr lang="en-US" sz="2000" dirty="0" smtClean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6251" y="102637"/>
            <a:ext cx="3708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기존의 </a:t>
            </a:r>
            <a:r>
              <a:rPr lang="en-US" altLang="ko-KR" dirty="0" smtClean="0"/>
              <a:t>Prototype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69043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TabGroup"/>
          <p:cNvGrpSpPr/>
          <p:nvPr>
            <p:custDataLst>
              <p:custData r:id="rId1"/>
            </p:custDataLst>
          </p:nvPr>
        </p:nvGrpSpPr>
        <p:grpSpPr>
          <a:xfrm>
            <a:off x="0" y="129932"/>
            <a:ext cx="11353799" cy="6634283"/>
            <a:chOff x="3138993" y="2600325"/>
            <a:chExt cx="3513043" cy="2017394"/>
          </a:xfrm>
        </p:grpSpPr>
        <p:sp>
          <p:nvSpPr>
            <p:cNvPr id="13" name="Container"/>
            <p:cNvSpPr/>
            <p:nvPr/>
          </p:nvSpPr>
          <p:spPr>
            <a:xfrm>
              <a:off x="3138993" y="2846816"/>
              <a:ext cx="3513043" cy="1770903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solidFill>
                <a:srgbClr val="FFFFFF">
                  <a:lumMod val="50000"/>
                </a:srgbClr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" name="Tab3"/>
            <p:cNvSpPr txBox="1"/>
            <p:nvPr/>
          </p:nvSpPr>
          <p:spPr>
            <a:xfrm>
              <a:off x="4095246" y="2636505"/>
              <a:ext cx="807198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0" tIns="9144" rIns="45720" rtlCol="0">
              <a:noAutofit/>
            </a:bodyPr>
            <a:lstStyle/>
            <a:p>
              <a:pPr algn="ctr"/>
              <a:r>
                <a:rPr lang="en-US" sz="12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tab2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Tab2"/>
            <p:cNvSpPr txBox="1"/>
            <p:nvPr/>
          </p:nvSpPr>
          <p:spPr>
            <a:xfrm>
              <a:off x="4902444" y="2636505"/>
              <a:ext cx="807198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45720" tIns="9144" rIns="45720" rtlCol="0">
              <a:noAutofit/>
            </a:bodyPr>
            <a:lstStyle/>
            <a:p>
              <a:pPr algn="ctr"/>
              <a:r>
                <a:rPr lang="en-US" sz="12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tab3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16" name="Group 5"/>
            <p:cNvGrpSpPr/>
            <p:nvPr/>
          </p:nvGrpSpPr>
          <p:grpSpPr>
            <a:xfrm>
              <a:off x="3194744" y="2600325"/>
              <a:ext cx="900502" cy="246492"/>
              <a:chOff x="3473590" y="2698418"/>
              <a:chExt cx="582858" cy="210312"/>
            </a:xfrm>
          </p:grpSpPr>
          <p:sp>
            <p:nvSpPr>
              <p:cNvPr id="18" name="ActiveTab"/>
              <p:cNvSpPr txBox="1"/>
              <p:nvPr/>
            </p:nvSpPr>
            <p:spPr>
              <a:xfrm>
                <a:off x="3473590" y="2698418"/>
                <a:ext cx="582858" cy="210312"/>
              </a:xfrm>
              <a:prstGeom prst="rect">
                <a:avLst/>
              </a:prstGeom>
              <a:solidFill>
                <a:srgbClr val="FFFFFF"/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txBody>
              <a:bodyPr vertOverflow="ellipsis" lIns="0" tIns="18288" rIns="45720" rtlCol="0">
                <a:noAutofit/>
              </a:bodyPr>
              <a:lstStyle/>
              <a:p>
                <a:pPr algn="ctr"/>
                <a:r>
                  <a:rPr lang="ko-KR" altLang="en-US" sz="1600" dirty="0" err="1" smtClean="0"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승부제표</a:t>
                </a:r>
                <a:endParaRPr lang="en-US" sz="1200" dirty="0">
                  <a:latin typeface="Segoe UI" pitchFamily="34" charset="0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9" name="TabLine"/>
              <p:cNvSpPr/>
              <p:nvPr/>
            </p:nvSpPr>
            <p:spPr>
              <a:xfrm>
                <a:off x="3479835" y="2908730"/>
                <a:ext cx="570368" cy="0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17" name="Tab4"/>
            <p:cNvSpPr txBox="1"/>
            <p:nvPr/>
          </p:nvSpPr>
          <p:spPr>
            <a:xfrm>
              <a:off x="5709642" y="2636505"/>
              <a:ext cx="807198" cy="210312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txBody>
            <a:bodyPr vertOverflow="ellipsis" lIns="45720" tIns="9144" rIns="45720" rtlCol="0">
              <a:noAutofit/>
            </a:bodyPr>
            <a:lstStyle/>
            <a:p>
              <a:pPr algn="ctr"/>
              <a:r>
                <a:rPr lang="en-US" sz="1200" dirty="0" smtClean="0">
                  <a:latin typeface="Segoe UI" pitchFamily="34" charset="0"/>
                  <a:ea typeface="Segoe UI" pitchFamily="34" charset="0"/>
                  <a:cs typeface="Segoe UI" pitchFamily="34" charset="0"/>
                </a:rPr>
                <a:t>tab4</a:t>
              </a:r>
              <a:endParaRPr lang="en-US" sz="1200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graphicFrame>
        <p:nvGraphicFramePr>
          <p:cNvPr id="21" name="표 20"/>
          <p:cNvGraphicFramePr>
            <a:graphicFrameLocks noGrp="1"/>
          </p:cNvGraphicFramePr>
          <p:nvPr>
            <p:extLst/>
          </p:nvPr>
        </p:nvGraphicFramePr>
        <p:xfrm>
          <a:off x="93785" y="1062192"/>
          <a:ext cx="10515600" cy="4977438"/>
        </p:xfrm>
        <a:graphic>
          <a:graphicData uri="http://schemas.openxmlformats.org/drawingml/2006/table">
            <a:tbl>
              <a:tblPr firstRow="1" lastRow="1">
                <a:tableStyleId>{5C22544A-7EE6-4342-B048-85BDC9FD1C3A}</a:tableStyleId>
              </a:tblPr>
              <a:tblGrid>
                <a:gridCol w="2631003">
                  <a:extLst>
                    <a:ext uri="{9D8B030D-6E8A-4147-A177-3AD203B41FA5}">
                      <a16:colId xmlns:a16="http://schemas.microsoft.com/office/drawing/2014/main" val="1290645518"/>
                    </a:ext>
                  </a:extLst>
                </a:gridCol>
                <a:gridCol w="2626797">
                  <a:extLst>
                    <a:ext uri="{9D8B030D-6E8A-4147-A177-3AD203B41FA5}">
                      <a16:colId xmlns:a16="http://schemas.microsoft.com/office/drawing/2014/main" val="2253335015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40119314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07100678"/>
                    </a:ext>
                  </a:extLst>
                </a:gridCol>
              </a:tblGrid>
              <a:tr h="431074"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b="0" kern="0" dirty="0" err="1">
                          <a:effectLst/>
                        </a:rPr>
                        <a:t>승부제표</a:t>
                      </a:r>
                      <a:endParaRPr lang="ko-KR" sz="1000" b="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0" dirty="0">
                          <a:effectLst/>
                        </a:rPr>
                        <a:t>Home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Away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600" kern="0" dirty="0" err="1">
                          <a:effectLst/>
                        </a:rPr>
                        <a:t>judgment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1752612"/>
                  </a:ext>
                </a:extLst>
              </a:tr>
              <a:tr h="77626"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</a:rPr>
                        <a:t> </a:t>
                      </a:r>
                      <a:endParaRPr lang="en-US" sz="1100" kern="0" dirty="0" smtClean="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</a:rPr>
                        <a:t> 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>
                          <a:effectLst/>
                        </a:rPr>
                        <a:t> 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0" dirty="0">
                          <a:effectLst/>
                        </a:rPr>
                        <a:t> 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03128780"/>
                  </a:ext>
                </a:extLst>
              </a:tr>
              <a:tr h="356009"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0" dirty="0">
                          <a:effectLst/>
                        </a:rPr>
                        <a:t>GF</a:t>
                      </a:r>
                      <a:endParaRPr lang="ko-KR" sz="11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</a:rPr>
                        <a:t>1.2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</a:rPr>
                        <a:t>1.2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9228551"/>
                  </a:ext>
                </a:extLst>
              </a:tr>
              <a:tr h="356009"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0" dirty="0">
                          <a:effectLst/>
                        </a:rPr>
                        <a:t>GA</a:t>
                      </a:r>
                      <a:endParaRPr lang="ko-KR" sz="11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</a:rPr>
                        <a:t>1.2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</a:rPr>
                        <a:t>1.6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-0.4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12975623"/>
                  </a:ext>
                </a:extLst>
              </a:tr>
              <a:tr h="356009"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0" dirty="0" err="1">
                          <a:effectLst/>
                        </a:rPr>
                        <a:t>Protecting</a:t>
                      </a:r>
                      <a:r>
                        <a:rPr lang="ko-KR" sz="1400" b="1" kern="0" dirty="0">
                          <a:effectLst/>
                        </a:rPr>
                        <a:t> </a:t>
                      </a:r>
                      <a:r>
                        <a:rPr lang="ko-KR" sz="1400" b="1" kern="0" dirty="0" err="1">
                          <a:effectLst/>
                        </a:rPr>
                        <a:t>lead</a:t>
                      </a:r>
                      <a:r>
                        <a:rPr lang="ko-KR" sz="1400" b="1" kern="0" dirty="0">
                          <a:effectLst/>
                        </a:rPr>
                        <a:t> </a:t>
                      </a:r>
                      <a:endParaRPr lang="ko-KR" sz="11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</a:rPr>
                        <a:t>0.4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</a:rPr>
                        <a:t>0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</a:rPr>
                        <a:t>0.4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40850079"/>
                  </a:ext>
                </a:extLst>
              </a:tr>
              <a:tr h="333393"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>
                          <a:effectLst/>
                        </a:rPr>
                        <a:t>Non-protecting lead</a:t>
                      </a:r>
                      <a:endParaRPr lang="ko-KR" sz="1100" b="1" kern="100" dirty="0">
                        <a:effectLst/>
                      </a:endParaRPr>
                    </a:p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>
                          <a:effectLst/>
                        </a:rPr>
                        <a:t> </a:t>
                      </a:r>
                      <a:endParaRPr lang="ko-KR" sz="11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</a:rPr>
                        <a:t>0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</a:rPr>
                        <a:t>0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62754369"/>
                  </a:ext>
                </a:extLst>
              </a:tr>
              <a:tr h="356009"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>
                          <a:effectLst/>
                        </a:rPr>
                        <a:t>Reversing lead</a:t>
                      </a:r>
                      <a:endParaRPr lang="ko-KR" sz="11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</a:rPr>
                        <a:t>0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</a:rPr>
                        <a:t>0.2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-0.2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29896898"/>
                  </a:ext>
                </a:extLst>
              </a:tr>
              <a:tr h="335606"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>
                          <a:effectLst/>
                        </a:rPr>
                        <a:t> </a:t>
                      </a:r>
                      <a:r>
                        <a:rPr lang="en-US" altLang="ko-KR" sz="1100" b="1" kern="0" dirty="0" smtClean="0">
                          <a:effectLst/>
                        </a:rPr>
                        <a:t>Shoot/target</a:t>
                      </a:r>
                      <a:endParaRPr lang="ko-KR" sz="11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>
                          <a:effectLst/>
                        </a:rPr>
                        <a:t> </a:t>
                      </a:r>
                      <a:r>
                        <a:rPr lang="en-US" sz="1400" b="1" kern="0" dirty="0" smtClean="0">
                          <a:effectLst/>
                        </a:rPr>
                        <a:t>65/27</a:t>
                      </a:r>
                      <a:endParaRPr lang="ko-KR" sz="11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 smtClean="0">
                          <a:effectLst/>
                        </a:rPr>
                        <a:t>57/17</a:t>
                      </a:r>
                      <a:endParaRPr lang="ko-KR" sz="11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>
                          <a:effectLst/>
                        </a:rPr>
                        <a:t> </a:t>
                      </a:r>
                      <a:r>
                        <a:rPr lang="en-US" sz="1400" b="1" kern="0" dirty="0" smtClean="0">
                          <a:effectLst/>
                        </a:rPr>
                        <a:t>0.12</a:t>
                      </a:r>
                      <a:endParaRPr lang="ko-KR" sz="11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93239881"/>
                  </a:ext>
                </a:extLst>
              </a:tr>
              <a:tr h="1794760"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>
                          <a:effectLst/>
                        </a:rPr>
                        <a:t>Dispossession</a:t>
                      </a:r>
                      <a:endParaRPr lang="ko-KR" sz="1100" b="1" kern="100" dirty="0">
                        <a:effectLst/>
                      </a:endParaRPr>
                    </a:p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100" b="1" kern="100" dirty="0" smtClean="0">
                        <a:effectLst/>
                      </a:endParaRPr>
                    </a:p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100" b="1" kern="100" dirty="0" smtClean="0">
                          <a:effectLst/>
                        </a:rPr>
                        <a:t>Error</a:t>
                      </a:r>
                    </a:p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100" b="1" kern="100" dirty="0" smtClean="0">
                        <a:effectLst/>
                      </a:endParaRPr>
                    </a:p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US" altLang="ko-KR" sz="1100" b="1" kern="100" dirty="0" smtClean="0">
                        <a:effectLst/>
                      </a:endParaRPr>
                    </a:p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ko-KR" sz="1100" b="1" kern="100" dirty="0">
                        <a:effectLst/>
                      </a:endParaRPr>
                    </a:p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>
                          <a:effectLst/>
                        </a:rPr>
                        <a:t> </a:t>
                      </a:r>
                      <a:endParaRPr lang="ko-KR" sz="1100" b="1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ko-KR" sz="1400" b="1" dirty="0" smtClean="0">
                          <a:effectLst/>
                        </a:rPr>
                        <a:t>24</a:t>
                      </a:r>
                      <a:endParaRPr lang="en-US" altLang="ko-KR" sz="1400" b="1" dirty="0" smtClean="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ko-KR" sz="1400" b="1" dirty="0" smtClean="0">
                          <a:effectLst/>
                        </a:rPr>
                        <a:t>20</a:t>
                      </a:r>
                      <a:endParaRPr lang="en-US" altLang="ko-KR" sz="1400" b="1" dirty="0" smtClean="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r>
                        <a:rPr lang="en-US" altLang="ko-KR" sz="1400" b="1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0.18</a:t>
                      </a:r>
                      <a:endParaRPr lang="ko-KR" sz="1400" b="1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81458180"/>
                  </a:ext>
                </a:extLst>
              </a:tr>
              <a:tr h="356009"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100" kern="0" dirty="0">
                          <a:effectLst/>
                        </a:rPr>
                        <a:t>총계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tabLst>
                          <a:tab pos="228600" algn="dec"/>
                        </a:tabLs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872089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4422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10.xml><?xml version="1.0" encoding="utf-8"?>
<Control xmlns="http://schemas.microsoft.com/VisualStudio/2011/storyboarding/control">
  <Id Name="System.Storyboarding.Common.DataGrid" Revision="1" Stencil="System.Storyboarding.Common" StencilVersion="0.1"/>
</Control>
</file>

<file path=customXml/item11.xml><?xml version="1.0" encoding="utf-8"?>
<Control xmlns="http://schemas.microsoft.com/VisualStudio/2011/storyboarding/control">
  <Id Name="System.Storyboarding.Common.TextArea" Revision="1" Stencil="System.Storyboarding.Common" StencilVersion="0.1"/>
</Control>
</file>

<file path=customXml/item12.xml><?xml version="1.0" encoding="utf-8"?>
<Control xmlns="http://schemas.microsoft.com/VisualStudio/2011/storyboarding/control">
  <Id Name="System.Storyboarding.Common.SearchBox" Revision="1" Stencil="System.Storyboarding.Common" StencilVersion="0.1"/>
</Control>
</file>

<file path=customXml/item13.xml><?xml version="1.0" encoding="utf-8"?>
<Control xmlns="http://schemas.microsoft.com/VisualStudio/2011/storyboarding/control">
  <Id Name="System.Storyboarding.Common.TabGroup" Revision="1" Stencil="System.Storyboarding.Common" StencilVersion="0.1"/>
</Control>
</file>

<file path=customXml/item14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15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16.xml><?xml version="1.0" encoding="utf-8"?>
<Control xmlns="http://schemas.microsoft.com/VisualStudio/2011/storyboarding/control">
  <Id Name="System.Storyboarding.Common.SearchBox" Revision="1" Stencil="System.Storyboarding.Common" StencilVersion="0.1"/>
</Control>
</file>

<file path=customXml/item17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18.xml><?xml version="1.0" encoding="utf-8"?>
<Control xmlns="http://schemas.microsoft.com/VisualStudio/2011/storyboarding/control">
  <Id Name="System.Storyboarding.Common.TabGroup" Revision="1" Stencil="System.Storyboarding.Common" StencilVersion="0.1"/>
</Control>
</file>

<file path=customXml/item19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2.xml><?xml version="1.0" encoding="utf-8"?>
<Control xmlns="http://schemas.microsoft.com/VisualStudio/2011/storyboarding/control">
  <Id Name="System.Storyboarding.Common.SearchBox" Revision="1" Stencil="System.Storyboarding.Common" StencilVersion="0.1"/>
</Control>
</file>

<file path=customXml/item20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21.xml><?xml version="1.0" encoding="utf-8"?>
<Control xmlns="http://schemas.microsoft.com/VisualStudio/2011/storyboarding/control">
  <Id Name="System.Storyboarding.Common.TextArea" Revision="1" Stencil="System.Storyboarding.Common" StencilVersion="0.1"/>
</Control>
</file>

<file path=customXml/item22.xml><?xml version="1.0" encoding="utf-8"?>
<Control xmlns="http://schemas.microsoft.com/VisualStudio/2011/storyboarding/control">
  <Id Name="System.Storyboarding.Common.TabGroup" Revision="1" Stencil="System.Storyboarding.Common" StencilVersion="0.1"/>
</Control>
</file>

<file path=customXml/item23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24.xml><?xml version="1.0" encoding="utf-8"?>
<Control xmlns="http://schemas.microsoft.com/VisualStudio/2011/storyboarding/control">
  <Id Name="System.Storyboarding.Common.ScrollbarVertical" RevisionId="68ea164d-c1de-47a5-804f-d4d1290fa524" Stencil="System.Storyboarding.Common" StencilRevisionId="68ea164d-c1de-47a5-804f-d4d1290fa524" StencilVersion="0.1"/>
</Control>
</file>

<file path=customXml/item25.xml><?xml version="1.0" encoding="utf-8"?>
<Control xmlns="http://schemas.microsoft.com/VisualStudio/2011/storyboarding/control">
  <Id Name="System.Storyboarding.Common.List" Revision="1" Stencil="System.Storyboarding.Common" StencilVersion="0.1"/>
</Control>
</file>

<file path=customXml/item26.xml><?xml version="1.0" encoding="utf-8"?>
<Control xmlns="http://schemas.microsoft.com/VisualStudio/2011/storyboarding/control">
  <Id Name="System.Storyboarding.Common.SearchBox" Revision="1" Stencil="System.Storyboarding.Common" StencilVersion="0.1"/>
</Control>
</file>

<file path=customXml/item27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28.xml><?xml version="1.0" encoding="utf-8"?>
<Control xmlns="http://schemas.microsoft.com/VisualStudio/2011/storyboarding/control">
  <Id Name="System.Storyboarding.Common.TabGroup" Revision="1" Stencil="System.Storyboarding.Common" StencilVersion="0.1"/>
</Control>
</file>

<file path=customXml/item29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3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30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31.xml><?xml version="1.0" encoding="utf-8"?>
<Control xmlns="http://schemas.microsoft.com/VisualStudio/2011/storyboarding/control">
  <Id Name="System.Storyboarding.Common.TextArea" Revision="1" Stencil="System.Storyboarding.Common" StencilVersion="0.1"/>
</Control>
</file>

<file path=customXml/item32.xml><?xml version="1.0" encoding="utf-8"?>
<Control xmlns="http://schemas.microsoft.com/VisualStudio/2011/storyboarding/control">
  <Id Name="System.Storyboarding.Common.TabGroup" Revision="1" Stencil="System.Storyboarding.Common" StencilVersion="0.1"/>
</Control>
</file>

<file path=customXml/item33.xml><?xml version="1.0" encoding="utf-8"?>
<Control xmlns="http://schemas.microsoft.com/VisualStudio/2011/storyboarding/control">
  <Id Name="System.Storyboarding.Common.TabGroup" Revision="1" Stencil="System.Storyboarding.Common" StencilVersion="0.1"/>
</Control>
</file>

<file path=customXml/item34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35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4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5.xml><?xml version="1.0" encoding="utf-8"?>
<Control xmlns="http://schemas.microsoft.com/VisualStudio/2011/storyboarding/control">
  <Id Name="System.Storyboarding.Common.TabGroup" Revision="1" Stencil="System.Storyboarding.Common" StencilVersion="0.1"/>
</Control>
</file>

<file path=customXml/item6.xml><?xml version="1.0" encoding="utf-8"?>
<Control xmlns="http://schemas.microsoft.com/VisualStudio/2011/storyboarding/control">
  <Id Name="System.Storyboarding.Common.TabGroup" Revision="1" Stencil="System.Storyboarding.Common" StencilVersion="0.1"/>
</Control>
</file>

<file path=customXml/item7.xml><?xml version="1.0" encoding="utf-8"?>
<Control xmlns="http://schemas.microsoft.com/VisualStudio/2011/storyboarding/control">
  <Id Name="System.Storyboarding.Common.TabGroup" Revision="1" Stencil="System.Storyboarding.Common" StencilVersion="0.1"/>
</Control>
</file>

<file path=customXml/item8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9.xml><?xml version="1.0" encoding="utf-8"?>
<Control xmlns="http://schemas.microsoft.com/VisualStudio/2011/storyboarding/control">
  <Id Name="System.Storyboarding.Common.TabGroup" Revision="1" Stencil="System.Storyboarding.Common" StencilVersion="0.1"/>
</Control>
</file>

<file path=customXml/itemProps1.xml><?xml version="1.0" encoding="utf-8"?>
<ds:datastoreItem xmlns:ds="http://schemas.openxmlformats.org/officeDocument/2006/customXml" ds:itemID="{CA68A3EC-FC9F-49BE-9235-6282647162D9}">
  <ds:schemaRefs>
    <ds:schemaRef ds:uri="http://schemas.microsoft.com/VisualStudio/2011/storyboarding/control"/>
  </ds:schemaRefs>
</ds:datastoreItem>
</file>

<file path=customXml/itemProps10.xml><?xml version="1.0" encoding="utf-8"?>
<ds:datastoreItem xmlns:ds="http://schemas.openxmlformats.org/officeDocument/2006/customXml" ds:itemID="{A3BBDB42-B4AC-43D6-BB19-F0323BB9C115}">
  <ds:schemaRefs>
    <ds:schemaRef ds:uri="http://schemas.microsoft.com/VisualStudio/2011/storyboarding/control"/>
  </ds:schemaRefs>
</ds:datastoreItem>
</file>

<file path=customXml/itemProps11.xml><?xml version="1.0" encoding="utf-8"?>
<ds:datastoreItem xmlns:ds="http://schemas.openxmlformats.org/officeDocument/2006/customXml" ds:itemID="{8B99B68A-D37E-4A14-838B-B3A2CAA6503B}">
  <ds:schemaRefs>
    <ds:schemaRef ds:uri="http://schemas.microsoft.com/VisualStudio/2011/storyboarding/control"/>
  </ds:schemaRefs>
</ds:datastoreItem>
</file>

<file path=customXml/itemProps12.xml><?xml version="1.0" encoding="utf-8"?>
<ds:datastoreItem xmlns:ds="http://schemas.openxmlformats.org/officeDocument/2006/customXml" ds:itemID="{9EA05D3D-CDDA-417D-9B36-0ED904BCEB1C}">
  <ds:schemaRefs>
    <ds:schemaRef ds:uri="http://schemas.microsoft.com/VisualStudio/2011/storyboarding/control"/>
  </ds:schemaRefs>
</ds:datastoreItem>
</file>

<file path=customXml/itemProps13.xml><?xml version="1.0" encoding="utf-8"?>
<ds:datastoreItem xmlns:ds="http://schemas.openxmlformats.org/officeDocument/2006/customXml" ds:itemID="{246FC3EE-59BF-4CEA-B768-56870805BBCF}">
  <ds:schemaRefs>
    <ds:schemaRef ds:uri="http://schemas.microsoft.com/VisualStudio/2011/storyboarding/control"/>
  </ds:schemaRefs>
</ds:datastoreItem>
</file>

<file path=customXml/itemProps14.xml><?xml version="1.0" encoding="utf-8"?>
<ds:datastoreItem xmlns:ds="http://schemas.openxmlformats.org/officeDocument/2006/customXml" ds:itemID="{0186D090-F9B5-42FB-AD5D-57BA763BB6B0}">
  <ds:schemaRefs>
    <ds:schemaRef ds:uri="http://schemas.microsoft.com/VisualStudio/2011/storyboarding/control"/>
  </ds:schemaRefs>
</ds:datastoreItem>
</file>

<file path=customXml/itemProps15.xml><?xml version="1.0" encoding="utf-8"?>
<ds:datastoreItem xmlns:ds="http://schemas.openxmlformats.org/officeDocument/2006/customXml" ds:itemID="{4D10CBB1-B557-4A03-8E1F-A0791D135AB4}">
  <ds:schemaRefs>
    <ds:schemaRef ds:uri="http://schemas.microsoft.com/VisualStudio/2011/storyboarding/control"/>
  </ds:schemaRefs>
</ds:datastoreItem>
</file>

<file path=customXml/itemProps16.xml><?xml version="1.0" encoding="utf-8"?>
<ds:datastoreItem xmlns:ds="http://schemas.openxmlformats.org/officeDocument/2006/customXml" ds:itemID="{983FF1B1-8283-44BE-B00C-F3F44BA12637}">
  <ds:schemaRefs>
    <ds:schemaRef ds:uri="http://schemas.microsoft.com/VisualStudio/2011/storyboarding/control"/>
  </ds:schemaRefs>
</ds:datastoreItem>
</file>

<file path=customXml/itemProps17.xml><?xml version="1.0" encoding="utf-8"?>
<ds:datastoreItem xmlns:ds="http://schemas.openxmlformats.org/officeDocument/2006/customXml" ds:itemID="{67714740-1093-43F6-93EA-AD4C6DA56A5C}">
  <ds:schemaRefs>
    <ds:schemaRef ds:uri="http://schemas.microsoft.com/VisualStudio/2011/storyboarding/control"/>
  </ds:schemaRefs>
</ds:datastoreItem>
</file>

<file path=customXml/itemProps18.xml><?xml version="1.0" encoding="utf-8"?>
<ds:datastoreItem xmlns:ds="http://schemas.openxmlformats.org/officeDocument/2006/customXml" ds:itemID="{0256CF52-2958-4475-9C00-08592F20E468}">
  <ds:schemaRefs>
    <ds:schemaRef ds:uri="http://schemas.microsoft.com/VisualStudio/2011/storyboarding/control"/>
  </ds:schemaRefs>
</ds:datastoreItem>
</file>

<file path=customXml/itemProps19.xml><?xml version="1.0" encoding="utf-8"?>
<ds:datastoreItem xmlns:ds="http://schemas.openxmlformats.org/officeDocument/2006/customXml" ds:itemID="{4A4B81C1-DA89-4E3C-8436-FF1F659A3F3B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59F8FE5F-639F-4D7A-B1DA-4DEA0C1046F4}">
  <ds:schemaRefs>
    <ds:schemaRef ds:uri="http://schemas.microsoft.com/VisualStudio/2011/storyboarding/control"/>
  </ds:schemaRefs>
</ds:datastoreItem>
</file>

<file path=customXml/itemProps20.xml><?xml version="1.0" encoding="utf-8"?>
<ds:datastoreItem xmlns:ds="http://schemas.openxmlformats.org/officeDocument/2006/customXml" ds:itemID="{9B5BA9E1-0371-4180-B9B7-30A9DD731D51}">
  <ds:schemaRefs>
    <ds:schemaRef ds:uri="http://schemas.microsoft.com/VisualStudio/2011/storyboarding/control"/>
  </ds:schemaRefs>
</ds:datastoreItem>
</file>

<file path=customXml/itemProps21.xml><?xml version="1.0" encoding="utf-8"?>
<ds:datastoreItem xmlns:ds="http://schemas.openxmlformats.org/officeDocument/2006/customXml" ds:itemID="{AADDB4BA-C2A5-40F0-AC71-E0C582B2CCEC}">
  <ds:schemaRefs>
    <ds:schemaRef ds:uri="http://schemas.microsoft.com/VisualStudio/2011/storyboarding/control"/>
  </ds:schemaRefs>
</ds:datastoreItem>
</file>

<file path=customXml/itemProps22.xml><?xml version="1.0" encoding="utf-8"?>
<ds:datastoreItem xmlns:ds="http://schemas.openxmlformats.org/officeDocument/2006/customXml" ds:itemID="{E4B67944-A48F-4789-85A3-0816E518DDB6}">
  <ds:schemaRefs>
    <ds:schemaRef ds:uri="http://schemas.microsoft.com/VisualStudio/2011/storyboarding/control"/>
  </ds:schemaRefs>
</ds:datastoreItem>
</file>

<file path=customXml/itemProps23.xml><?xml version="1.0" encoding="utf-8"?>
<ds:datastoreItem xmlns:ds="http://schemas.openxmlformats.org/officeDocument/2006/customXml" ds:itemID="{14B7C2C1-045F-4479-BA79-BFF989151E4D}">
  <ds:schemaRefs>
    <ds:schemaRef ds:uri="http://schemas.microsoft.com/VisualStudio/2011/storyboarding/control"/>
  </ds:schemaRefs>
</ds:datastoreItem>
</file>

<file path=customXml/itemProps24.xml><?xml version="1.0" encoding="utf-8"?>
<ds:datastoreItem xmlns:ds="http://schemas.openxmlformats.org/officeDocument/2006/customXml" ds:itemID="{B86FC14E-608D-4408-A64C-21E6AEE90D98}">
  <ds:schemaRefs>
    <ds:schemaRef ds:uri="http://schemas.microsoft.com/VisualStudio/2011/storyboarding/control"/>
  </ds:schemaRefs>
</ds:datastoreItem>
</file>

<file path=customXml/itemProps25.xml><?xml version="1.0" encoding="utf-8"?>
<ds:datastoreItem xmlns:ds="http://schemas.openxmlformats.org/officeDocument/2006/customXml" ds:itemID="{35AD70FB-87EC-459B-BA16-16E91CD63CE6}">
  <ds:schemaRefs>
    <ds:schemaRef ds:uri="http://schemas.microsoft.com/VisualStudio/2011/storyboarding/control"/>
  </ds:schemaRefs>
</ds:datastoreItem>
</file>

<file path=customXml/itemProps26.xml><?xml version="1.0" encoding="utf-8"?>
<ds:datastoreItem xmlns:ds="http://schemas.openxmlformats.org/officeDocument/2006/customXml" ds:itemID="{2E6BB6F7-9ABC-44C1-A755-AE400D38062A}">
  <ds:schemaRefs>
    <ds:schemaRef ds:uri="http://schemas.microsoft.com/VisualStudio/2011/storyboarding/control"/>
  </ds:schemaRefs>
</ds:datastoreItem>
</file>

<file path=customXml/itemProps27.xml><?xml version="1.0" encoding="utf-8"?>
<ds:datastoreItem xmlns:ds="http://schemas.openxmlformats.org/officeDocument/2006/customXml" ds:itemID="{D6528541-BBC9-4478-A176-40FE766DA1B9}">
  <ds:schemaRefs>
    <ds:schemaRef ds:uri="http://schemas.microsoft.com/VisualStudio/2011/storyboarding/control"/>
  </ds:schemaRefs>
</ds:datastoreItem>
</file>

<file path=customXml/itemProps28.xml><?xml version="1.0" encoding="utf-8"?>
<ds:datastoreItem xmlns:ds="http://schemas.openxmlformats.org/officeDocument/2006/customXml" ds:itemID="{DBD61448-5A40-41EE-AA3B-57C907F31C33}">
  <ds:schemaRefs>
    <ds:schemaRef ds:uri="http://schemas.microsoft.com/VisualStudio/2011/storyboarding/control"/>
  </ds:schemaRefs>
</ds:datastoreItem>
</file>

<file path=customXml/itemProps29.xml><?xml version="1.0" encoding="utf-8"?>
<ds:datastoreItem xmlns:ds="http://schemas.openxmlformats.org/officeDocument/2006/customXml" ds:itemID="{84366571-1603-4EA8-83AF-30B7CDE7D8C9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4825BA1F-A4A7-4B3A-A375-7A87A6CA56D5}">
  <ds:schemaRefs>
    <ds:schemaRef ds:uri="http://schemas.microsoft.com/VisualStudio/2011/storyboarding/control"/>
  </ds:schemaRefs>
</ds:datastoreItem>
</file>

<file path=customXml/itemProps30.xml><?xml version="1.0" encoding="utf-8"?>
<ds:datastoreItem xmlns:ds="http://schemas.openxmlformats.org/officeDocument/2006/customXml" ds:itemID="{FB1C5BC5-2570-4800-93F6-1EA79DD1BBA5}">
  <ds:schemaRefs>
    <ds:schemaRef ds:uri="http://schemas.microsoft.com/VisualStudio/2011/storyboarding/control"/>
  </ds:schemaRefs>
</ds:datastoreItem>
</file>

<file path=customXml/itemProps31.xml><?xml version="1.0" encoding="utf-8"?>
<ds:datastoreItem xmlns:ds="http://schemas.openxmlformats.org/officeDocument/2006/customXml" ds:itemID="{DBFEF373-733F-4DB0-ADA1-E0B184ADF059}">
  <ds:schemaRefs>
    <ds:schemaRef ds:uri="http://schemas.microsoft.com/VisualStudio/2011/storyboarding/control"/>
  </ds:schemaRefs>
</ds:datastoreItem>
</file>

<file path=customXml/itemProps32.xml><?xml version="1.0" encoding="utf-8"?>
<ds:datastoreItem xmlns:ds="http://schemas.openxmlformats.org/officeDocument/2006/customXml" ds:itemID="{45CC5380-6096-4F05-8733-4CEB8D023151}">
  <ds:schemaRefs>
    <ds:schemaRef ds:uri="http://schemas.microsoft.com/VisualStudio/2011/storyboarding/control"/>
  </ds:schemaRefs>
</ds:datastoreItem>
</file>

<file path=customXml/itemProps33.xml><?xml version="1.0" encoding="utf-8"?>
<ds:datastoreItem xmlns:ds="http://schemas.openxmlformats.org/officeDocument/2006/customXml" ds:itemID="{542EA85C-C241-42F8-8B25-1829C09393EF}">
  <ds:schemaRefs>
    <ds:schemaRef ds:uri="http://schemas.microsoft.com/VisualStudio/2011/storyboarding/control"/>
  </ds:schemaRefs>
</ds:datastoreItem>
</file>

<file path=customXml/itemProps34.xml><?xml version="1.0" encoding="utf-8"?>
<ds:datastoreItem xmlns:ds="http://schemas.openxmlformats.org/officeDocument/2006/customXml" ds:itemID="{E8B14148-CBBA-4211-90EB-DD7181D8EF0A}">
  <ds:schemaRefs>
    <ds:schemaRef ds:uri="http://schemas.microsoft.com/VisualStudio/2011/storyboarding/control"/>
  </ds:schemaRefs>
</ds:datastoreItem>
</file>

<file path=customXml/itemProps35.xml><?xml version="1.0" encoding="utf-8"?>
<ds:datastoreItem xmlns:ds="http://schemas.openxmlformats.org/officeDocument/2006/customXml" ds:itemID="{09D24C21-A3C5-4A00-AFC6-E9A3C8E4FF21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9C372551-B03A-4D31-95FE-701917B79E91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7C8DED25-27A4-49C3-AB0A-7CF8A2DCD826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C3012D33-DF55-49F4-BD67-288EB7BF15B5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9C54934C-8414-4B5D-ACDB-6D419E28563D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D6043865-F1AD-49A3-8B7D-90DC634E5222}">
  <ds:schemaRefs>
    <ds:schemaRef ds:uri="http://schemas.microsoft.com/VisualStudio/2011/storyboarding/control"/>
  </ds:schemaRefs>
</ds:datastoreItem>
</file>

<file path=customXml/itemProps9.xml><?xml version="1.0" encoding="utf-8"?>
<ds:datastoreItem xmlns:ds="http://schemas.openxmlformats.org/officeDocument/2006/customXml" ds:itemID="{5D3EF107-F395-41D5-9365-95E3A0ACF75A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1075</TotalTime>
  <Words>950</Words>
  <Application>Microsoft Office PowerPoint</Application>
  <PresentationFormat>와이드스크린</PresentationFormat>
  <Paragraphs>344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8" baseType="lpstr">
      <vt:lpstr>맑은 고딕</vt:lpstr>
      <vt:lpstr>Arial</vt:lpstr>
      <vt:lpstr>Segoe UI</vt:lpstr>
      <vt:lpstr>Times New Roman</vt:lpstr>
      <vt:lpstr>Wingdings</vt:lpstr>
      <vt:lpstr>Office 테마</vt:lpstr>
      <vt:lpstr>졸업 프로젝트: 축구 승부예측 모델  개발  디자인스프린트 5일차 – survey, pitching</vt:lpstr>
      <vt:lpstr>PowerPoint 프레젠테이션</vt:lpstr>
      <vt:lpstr>문제점</vt:lpstr>
      <vt:lpstr>Solution</vt:lpstr>
      <vt:lpstr>Crazy 8‘s</vt:lpstr>
      <vt:lpstr>스토리보드</vt:lpstr>
      <vt:lpstr>Prototype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시장조사</vt:lpstr>
      <vt:lpstr>축구 베팅</vt:lpstr>
      <vt:lpstr>국내 스포츠베팅시장 매출 현황</vt:lpstr>
      <vt:lpstr>설문조사</vt:lpstr>
      <vt:lpstr>프로토타입 대한 평가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졸업 프로젝트: 축구 승부예측 모델 웹 개발  디자인스프린트 5일차 – survey, pitching</dc:title>
  <dc:creator>OWNER</dc:creator>
  <cp:lastModifiedBy>OWNER</cp:lastModifiedBy>
  <cp:revision>39</cp:revision>
  <dcterms:created xsi:type="dcterms:W3CDTF">2020-04-25T06:17:13Z</dcterms:created>
  <dcterms:modified xsi:type="dcterms:W3CDTF">2020-04-26T10:05:03Z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